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364" r:id="rId2"/>
    <p:sldId id="306" r:id="rId3"/>
    <p:sldId id="365" r:id="rId4"/>
    <p:sldId id="366" r:id="rId5"/>
    <p:sldId id="399" r:id="rId6"/>
    <p:sldId id="402" r:id="rId7"/>
    <p:sldId id="401" r:id="rId8"/>
    <p:sldId id="403" r:id="rId9"/>
    <p:sldId id="279" r:id="rId10"/>
    <p:sldId id="280" r:id="rId11"/>
    <p:sldId id="330" r:id="rId12"/>
    <p:sldId id="2147471617" r:id="rId13"/>
    <p:sldId id="404" r:id="rId14"/>
    <p:sldId id="2147471618" r:id="rId15"/>
    <p:sldId id="2147470245" r:id="rId16"/>
    <p:sldId id="2147470246" r:id="rId17"/>
    <p:sldId id="2147471619" r:id="rId18"/>
    <p:sldId id="2147471620" r:id="rId19"/>
    <p:sldId id="338" r:id="rId20"/>
    <p:sldId id="2147471625" r:id="rId21"/>
    <p:sldId id="331" r:id="rId22"/>
    <p:sldId id="333" r:id="rId23"/>
    <p:sldId id="334" r:id="rId24"/>
    <p:sldId id="336" r:id="rId25"/>
    <p:sldId id="2147471626" r:id="rId26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FD462CC-35BB-42E3-99A4-A6C9CD82AF58}">
          <p14:sldIdLst/>
        </p14:section>
        <p14:section name="Intro to Fabric and the use cases for the platform" id="{73D9C454-5900-4A33-955F-178DB896BD7C}">
          <p14:sldIdLst>
            <p14:sldId id="364"/>
            <p14:sldId id="306"/>
            <p14:sldId id="365"/>
            <p14:sldId id="366"/>
            <p14:sldId id="399"/>
            <p14:sldId id="402"/>
            <p14:sldId id="401"/>
            <p14:sldId id="403"/>
            <p14:sldId id="279"/>
            <p14:sldId id="280"/>
            <p14:sldId id="330"/>
            <p14:sldId id="2147471617"/>
            <p14:sldId id="404"/>
            <p14:sldId id="2147471618"/>
            <p14:sldId id="2147470245"/>
            <p14:sldId id="2147470246"/>
            <p14:sldId id="2147471619"/>
          </p14:sldIdLst>
        </p14:section>
        <p14:section name="15:50-16:30: Pespectives, Roll-off and closing" id="{E2BDDC34-AD36-441C-B14D-EA3A7AC87C00}">
          <p14:sldIdLst>
            <p14:sldId id="2147471620"/>
            <p14:sldId id="338"/>
            <p14:sldId id="2147471625"/>
            <p14:sldId id="331"/>
            <p14:sldId id="333"/>
            <p14:sldId id="334"/>
            <p14:sldId id="336"/>
            <p14:sldId id="214747162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1" autoAdjust="0"/>
    <p:restoredTop sz="94660"/>
  </p:normalViewPr>
  <p:slideViewPr>
    <p:cSldViewPr snapToGrid="0">
      <p:cViewPr>
        <p:scale>
          <a:sx n="100" d="100"/>
          <a:sy n="100" d="100"/>
        </p:scale>
        <p:origin x="2394" y="1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C8373F-0785-4DFC-A084-0C7588C6B569}" type="datetimeFigureOut">
              <a:rPr lang="en-DK" smtClean="0"/>
              <a:t>04/09/2023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69D776-9E10-4268-8676-898B8D7775A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78626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Unified Analytics Platform</a:t>
            </a:r>
          </a:p>
          <a:p>
            <a:r>
              <a:rPr lang="en-US"/>
              <a:t>Lake Centric and Open</a:t>
            </a:r>
          </a:p>
          <a:p>
            <a:r>
              <a:rPr lang="en-US"/>
              <a:t>Empower every Office user</a:t>
            </a:r>
          </a:p>
          <a:p>
            <a:r>
              <a:rPr lang="en-US"/>
              <a:t>Pervasive security and governance</a:t>
            </a:r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8E21D-C6A1-44F7-B8AA-CF76B1567D63}" type="slidenum">
              <a:rPr lang="en-DK" smtClean="0"/>
              <a:t>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782543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Unified Analytics Platform</a:t>
            </a:r>
          </a:p>
          <a:p>
            <a:r>
              <a:rPr lang="en-US"/>
              <a:t>Lake Centric and Open</a:t>
            </a:r>
          </a:p>
          <a:p>
            <a:r>
              <a:rPr lang="en-US"/>
              <a:t>Empower every Office user</a:t>
            </a:r>
          </a:p>
          <a:p>
            <a:r>
              <a:rPr lang="en-US"/>
              <a:t>Pervasive security and governance</a:t>
            </a:r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8E21D-C6A1-44F7-B8AA-CF76B1567D63}" type="slidenum">
              <a:rPr lang="en-DK" smtClean="0"/>
              <a:t>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04783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Unified Analytics Platform</a:t>
            </a:r>
          </a:p>
          <a:p>
            <a:r>
              <a:rPr lang="en-US"/>
              <a:t>Lake Centric and Open</a:t>
            </a:r>
          </a:p>
          <a:p>
            <a:r>
              <a:rPr lang="en-US"/>
              <a:t>Empower every Office user</a:t>
            </a:r>
          </a:p>
          <a:p>
            <a:r>
              <a:rPr lang="en-US"/>
              <a:t>Pervasive security and governance</a:t>
            </a:r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8E21D-C6A1-44F7-B8AA-CF76B1567D63}" type="slidenum">
              <a:rPr lang="en-DK" smtClean="0"/>
              <a:t>14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1995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D48C1-C131-A9B1-EAFD-02ABC97E4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4133-966F-CCA8-F7B3-E05AA1D7F7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EB93F-587B-5330-414A-11E456CDA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66E1D-11BE-4ACC-950D-BF53DEAF1BCF}" type="datetimeFigureOut">
              <a:rPr lang="en-DK" smtClean="0"/>
              <a:t>04/09/2023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D0958-DF47-9BF8-6985-D3D7684D8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23295-91B2-B2C9-3660-59E6E0087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6310B-47E0-4E38-A5F3-D09F3667DE1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69487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F9554-32A8-8BD3-9B58-6FFAB07CE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22F44D-D309-883A-E4EF-B44142FE17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ACB4BB-3F6A-56DE-F5DD-A2425B819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66E1D-11BE-4ACC-950D-BF53DEAF1BCF}" type="datetimeFigureOut">
              <a:rPr lang="en-DK" smtClean="0"/>
              <a:t>04/09/2023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CA457-FF14-8948-DD4D-938DB6338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2F0E6-9233-053C-5819-A29786CB2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6310B-47E0-4E38-A5F3-D09F3667DE1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27089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F379B8-977E-A41F-39C5-CEE0FA4E8B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4EC696-9FA9-3BD9-22BA-A9B479A9E3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B9194-5E7E-7CE6-B3BE-0CDE742A3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66E1D-11BE-4ACC-950D-BF53DEAF1BCF}" type="datetimeFigureOut">
              <a:rPr lang="en-DK" smtClean="0"/>
              <a:t>04/09/2023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07DE7-EF43-BC8C-66E3-1CB33F1AA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8A077-F898-C767-6660-BA41A1B37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6310B-47E0-4E38-A5F3-D09F3667DE1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147920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- TITLE ONLY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773E9-ABB6-401C-85C0-828945C221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Add your title here</a:t>
            </a:r>
            <a:endParaRPr lang="en-FI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A263CD-EC37-6016-65A0-19850D278B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2990" y="6118398"/>
            <a:ext cx="419393" cy="4193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F9F2A8-8067-4F34-92FB-D7E17F0F6A6F}"/>
              </a:ext>
            </a:extLst>
          </p:cNvPr>
          <p:cNvCxnSpPr/>
          <p:nvPr userDrawn="1"/>
        </p:nvCxnSpPr>
        <p:spPr>
          <a:xfrm>
            <a:off x="1469292" y="6158523"/>
            <a:ext cx="0" cy="445477"/>
          </a:xfrm>
          <a:prstGeom prst="line">
            <a:avLst/>
          </a:prstGeom>
          <a:ln w="38100">
            <a:solidFill>
              <a:srgbClr val="78D3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A7E1236A-FCAB-192B-275F-261F744068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46" y="6227774"/>
            <a:ext cx="835013" cy="30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340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72B3F-1F32-6FFF-B168-60C48F1AD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A0852-FB7C-E1A3-454A-5CC566C41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4B491-0EAD-589C-4F03-066454D30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66E1D-11BE-4ACC-950D-BF53DEAF1BCF}" type="datetimeFigureOut">
              <a:rPr lang="en-DK" smtClean="0"/>
              <a:t>04/09/2023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5C373-D280-D640-F6AE-90BCE48DE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225ADE-5E02-B5D3-D556-A34557DA7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6310B-47E0-4E38-A5F3-D09F3667DE1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40596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7A8C0-EEB0-A0D8-6E48-B8D38E0E1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54A6CF-99A9-74B4-73BB-7A48A8442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B66CB-F5C1-025C-E523-43E795E94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66E1D-11BE-4ACC-950D-BF53DEAF1BCF}" type="datetimeFigureOut">
              <a:rPr lang="en-DK" smtClean="0"/>
              <a:t>04/09/2023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FE82E-2A21-6D70-5291-CF6AEAA86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D12C5-3B31-BE46-57B5-FADF8BA5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6310B-47E0-4E38-A5F3-D09F3667DE1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89984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5FB2C-F89E-F3F8-F4AC-2136E358A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20A89-8792-B340-BEBF-E49181CD61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E881C5-E393-5982-11A4-558F4ECC8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CF202A-E0FF-C57F-E02F-CB8047C9E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66E1D-11BE-4ACC-950D-BF53DEAF1BCF}" type="datetimeFigureOut">
              <a:rPr lang="en-DK" smtClean="0"/>
              <a:t>04/09/2023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BD45DF-0B12-433F-3EFF-B6D814F98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D341CD-6E7F-37F9-47E7-8C58775D9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6310B-47E0-4E38-A5F3-D09F3667DE1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11129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9143D-1CE7-05B4-97BC-8CC7DC89F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9530F3-3357-7333-78C3-0B29D04785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907EF0-1C92-CAF0-CDFB-02324C44C8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DE8DD2-A229-877E-BEEA-D4E9BA6F01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7E4FF7-0E0E-B961-1C2C-5998A9348D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81BE03-07AF-7855-DD01-849021091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66E1D-11BE-4ACC-950D-BF53DEAF1BCF}" type="datetimeFigureOut">
              <a:rPr lang="en-DK" smtClean="0"/>
              <a:t>04/09/2023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AD3F25-9675-8942-E939-B565DAC05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3AF2DE-A4E8-7BA2-A994-A8D99EE55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6310B-47E0-4E38-A5F3-D09F3667DE1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87790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6DBAA-D4BA-8E90-9A9D-5F5B2C5CE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F9B962-6DB2-C829-5440-115E4BB73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66E1D-11BE-4ACC-950D-BF53DEAF1BCF}" type="datetimeFigureOut">
              <a:rPr lang="en-DK" smtClean="0"/>
              <a:t>04/09/2023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1902E8-55B8-8B6F-9D87-BF1972384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49424B-98B9-563B-8D00-0907E25BF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6310B-47E0-4E38-A5F3-D09F3667DE1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75320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6AFD71-F172-7417-A1D1-60B858861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66E1D-11BE-4ACC-950D-BF53DEAF1BCF}" type="datetimeFigureOut">
              <a:rPr lang="en-DK" smtClean="0"/>
              <a:t>04/09/2023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ACA03B-BF38-B27D-2D48-87DB0851A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8FA86-7B62-3E55-2D3B-A938E0970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6310B-47E0-4E38-A5F3-D09F3667DE1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31254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00C7E-E5DC-9C03-FB25-6860F25FB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16CEC-135F-919A-6E14-CE6D4E077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293FB7-624D-835D-065F-F6AA9247E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D9B7A3-06B2-9616-D039-1BABFD6F3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66E1D-11BE-4ACC-950D-BF53DEAF1BCF}" type="datetimeFigureOut">
              <a:rPr lang="en-DK" smtClean="0"/>
              <a:t>04/09/2023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630D17-F242-F7FE-BF26-1ABC62550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863CA6-0E03-065F-11D9-4272C4372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6310B-47E0-4E38-A5F3-D09F3667DE1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746490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D2877-A107-0532-065A-2AB18F956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3DA33A-A197-6EF1-5B97-254D1E7D7E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278A7C-536F-D673-8961-D9BBF34834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E668F7-6B0B-2FF2-22A4-C7A79BFE1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66E1D-11BE-4ACC-950D-BF53DEAF1BCF}" type="datetimeFigureOut">
              <a:rPr lang="en-DK" smtClean="0"/>
              <a:t>04/09/2023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E8921C-FD73-4AD3-B831-37B43C053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DFF83C-29A1-9D20-0D8A-8AC153B89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6310B-47E0-4E38-A5F3-D09F3667DE1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46532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C96958-1316-A967-A864-CD2130203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16C687-9DED-D53E-8CD7-A55295ADC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ED75B-C38B-BB21-E507-6764D61EE1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66E1D-11BE-4ACC-950D-BF53DEAF1BCF}" type="datetimeFigureOut">
              <a:rPr lang="en-DK" smtClean="0"/>
              <a:t>04/09/2023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4B97B-287E-0AFA-6EC1-AB02F329FF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99DBA-648B-59B0-0087-98B21601E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6310B-47E0-4E38-A5F3-D09F3667DE1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4257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6.png"/><Relationship Id="rId4" Type="http://schemas.openxmlformats.org/officeDocument/2006/relationships/image" Target="../media/image3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.png"/><Relationship Id="rId7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52.png"/><Relationship Id="rId18" Type="http://schemas.openxmlformats.org/officeDocument/2006/relationships/image" Target="../media/image57.svg"/><Relationship Id="rId26" Type="http://schemas.openxmlformats.org/officeDocument/2006/relationships/image" Target="../media/image65.svg"/><Relationship Id="rId3" Type="http://schemas.openxmlformats.org/officeDocument/2006/relationships/image" Target="../media/image2.png"/><Relationship Id="rId21" Type="http://schemas.openxmlformats.org/officeDocument/2006/relationships/image" Target="../media/image60.png"/><Relationship Id="rId7" Type="http://schemas.openxmlformats.org/officeDocument/2006/relationships/image" Target="../media/image46.png"/><Relationship Id="rId12" Type="http://schemas.openxmlformats.org/officeDocument/2006/relationships/image" Target="../media/image51.svg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2" Type="http://schemas.openxmlformats.org/officeDocument/2006/relationships/image" Target="../media/image1.png"/><Relationship Id="rId16" Type="http://schemas.openxmlformats.org/officeDocument/2006/relationships/image" Target="../media/image55.svg"/><Relationship Id="rId20" Type="http://schemas.openxmlformats.org/officeDocument/2006/relationships/image" Target="../media/image59.svg"/><Relationship Id="rId29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11" Type="http://schemas.openxmlformats.org/officeDocument/2006/relationships/image" Target="../media/image50.png"/><Relationship Id="rId24" Type="http://schemas.openxmlformats.org/officeDocument/2006/relationships/image" Target="../media/image63.sv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28" Type="http://schemas.openxmlformats.org/officeDocument/2006/relationships/image" Target="../media/image67.svg"/><Relationship Id="rId10" Type="http://schemas.openxmlformats.org/officeDocument/2006/relationships/image" Target="../media/image49.svg"/><Relationship Id="rId19" Type="http://schemas.openxmlformats.org/officeDocument/2006/relationships/image" Target="../media/image58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svg"/><Relationship Id="rId22" Type="http://schemas.openxmlformats.org/officeDocument/2006/relationships/image" Target="../media/image61.svg"/><Relationship Id="rId27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7" Type="http://schemas.openxmlformats.org/officeDocument/2006/relationships/image" Target="../media/image4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8.svg"/><Relationship Id="rId18" Type="http://schemas.openxmlformats.org/officeDocument/2006/relationships/image" Target="../media/image25.png"/><Relationship Id="rId3" Type="http://schemas.openxmlformats.org/officeDocument/2006/relationships/image" Target="../media/image30.png"/><Relationship Id="rId7" Type="http://schemas.openxmlformats.org/officeDocument/2006/relationships/image" Target="../media/image22.svg"/><Relationship Id="rId12" Type="http://schemas.openxmlformats.org/officeDocument/2006/relationships/image" Target="../media/image17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0.svg"/><Relationship Id="rId5" Type="http://schemas.openxmlformats.org/officeDocument/2006/relationships/image" Target="../media/image28.svg"/><Relationship Id="rId15" Type="http://schemas.openxmlformats.org/officeDocument/2006/relationships/image" Target="../media/image14.svg"/><Relationship Id="rId10" Type="http://schemas.openxmlformats.org/officeDocument/2006/relationships/image" Target="../media/image19.png"/><Relationship Id="rId19" Type="http://schemas.openxmlformats.org/officeDocument/2006/relationships/image" Target="../media/image26.svg"/><Relationship Id="rId4" Type="http://schemas.openxmlformats.org/officeDocument/2006/relationships/image" Target="../media/image27.png"/><Relationship Id="rId9" Type="http://schemas.openxmlformats.org/officeDocument/2006/relationships/image" Target="../media/image24.svg"/><Relationship Id="rId1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73.png"/><Relationship Id="rId3" Type="http://schemas.openxmlformats.org/officeDocument/2006/relationships/image" Target="../media/image28.svg"/><Relationship Id="rId7" Type="http://schemas.openxmlformats.org/officeDocument/2006/relationships/image" Target="../media/image71.sv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" Type="http://schemas.openxmlformats.org/officeDocument/2006/relationships/image" Target="../media/image27.png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0.png"/><Relationship Id="rId11" Type="http://schemas.openxmlformats.org/officeDocument/2006/relationships/image" Target="../media/image65.svg"/><Relationship Id="rId5" Type="http://schemas.openxmlformats.org/officeDocument/2006/relationships/image" Target="../media/image69.svg"/><Relationship Id="rId15" Type="http://schemas.openxmlformats.org/officeDocument/2006/relationships/image" Target="../media/image75.jpeg"/><Relationship Id="rId10" Type="http://schemas.openxmlformats.org/officeDocument/2006/relationships/image" Target="../media/image64.png"/><Relationship Id="rId4" Type="http://schemas.openxmlformats.org/officeDocument/2006/relationships/image" Target="../media/image68.png"/><Relationship Id="rId9" Type="http://schemas.openxmlformats.org/officeDocument/2006/relationships/image" Target="../media/image63.svg"/><Relationship Id="rId1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.png"/><Relationship Id="rId7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4.png"/><Relationship Id="rId7" Type="http://schemas.openxmlformats.org/officeDocument/2006/relationships/image" Target="../media/image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18" Type="http://schemas.openxmlformats.org/officeDocument/2006/relationships/image" Target="../media/image2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17" Type="http://schemas.openxmlformats.org/officeDocument/2006/relationships/image" Target="../media/image27.png"/><Relationship Id="rId2" Type="http://schemas.openxmlformats.org/officeDocument/2006/relationships/image" Target="../media/image5.png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svg"/><Relationship Id="rId19" Type="http://schemas.openxmlformats.org/officeDocument/2006/relationships/image" Target="../media/image29.pn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18" Type="http://schemas.openxmlformats.org/officeDocument/2006/relationships/image" Target="../media/image2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17" Type="http://schemas.openxmlformats.org/officeDocument/2006/relationships/image" Target="../media/image27.png"/><Relationship Id="rId2" Type="http://schemas.openxmlformats.org/officeDocument/2006/relationships/image" Target="../media/image5.png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4.svg"/><Relationship Id="rId18" Type="http://schemas.openxmlformats.org/officeDocument/2006/relationships/image" Target="../media/image13.png"/><Relationship Id="rId3" Type="http://schemas.openxmlformats.org/officeDocument/2006/relationships/image" Target="../media/image30.png"/><Relationship Id="rId7" Type="http://schemas.openxmlformats.org/officeDocument/2006/relationships/image" Target="../media/image28.svg"/><Relationship Id="rId12" Type="http://schemas.openxmlformats.org/officeDocument/2006/relationships/image" Target="../media/image23.png"/><Relationship Id="rId17" Type="http://schemas.openxmlformats.org/officeDocument/2006/relationships/image" Target="../media/image18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openxmlformats.org/officeDocument/2006/relationships/image" Target="../media/image20.svg"/><Relationship Id="rId10" Type="http://schemas.openxmlformats.org/officeDocument/2006/relationships/image" Target="../media/image21.png"/><Relationship Id="rId19" Type="http://schemas.openxmlformats.org/officeDocument/2006/relationships/image" Target="../media/image14.svg"/><Relationship Id="rId4" Type="http://schemas.openxmlformats.org/officeDocument/2006/relationships/image" Target="../media/image15.png"/><Relationship Id="rId9" Type="http://schemas.openxmlformats.org/officeDocument/2006/relationships/image" Target="../media/image26.sv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7.png"/><Relationship Id="rId3" Type="http://schemas.openxmlformats.org/officeDocument/2006/relationships/image" Target="../media/image31.png"/><Relationship Id="rId7" Type="http://schemas.openxmlformats.org/officeDocument/2006/relationships/image" Target="../media/image21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13.png"/><Relationship Id="rId10" Type="http://schemas.openxmlformats.org/officeDocument/2006/relationships/image" Target="../media/image24.svg"/><Relationship Id="rId4" Type="http://schemas.openxmlformats.org/officeDocument/2006/relationships/image" Target="../media/image30.png"/><Relationship Id="rId9" Type="http://schemas.openxmlformats.org/officeDocument/2006/relationships/image" Target="../media/image23.png"/><Relationship Id="rId14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green and white book&#10;&#10;Description automatically generated with low confidence">
            <a:extLst>
              <a:ext uri="{FF2B5EF4-FFF2-40B4-BE49-F238E27FC236}">
                <a16:creationId xmlns:a16="http://schemas.microsoft.com/office/drawing/2014/main" id="{72454E14-5787-AF19-A3F8-EC5B8318CC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10" t="8820" r="5600" b="11798"/>
          <a:stretch/>
        </p:blipFill>
        <p:spPr>
          <a:xfrm>
            <a:off x="385814" y="0"/>
            <a:ext cx="11839853" cy="6858000"/>
          </a:xfrm>
          <a:prstGeom prst="rect">
            <a:avLst/>
          </a:prstGeom>
        </p:spPr>
      </p:pic>
      <p:pic>
        <p:nvPicPr>
          <p:cNvPr id="5" name="Picture 4" descr="A person with his arms crossed&#10;&#10;Description automatically generated with medium confidence">
            <a:extLst>
              <a:ext uri="{FF2B5EF4-FFF2-40B4-BE49-F238E27FC236}">
                <a16:creationId xmlns:a16="http://schemas.microsoft.com/office/drawing/2014/main" id="{4856570D-7A3C-3FF5-012D-44A01C0491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0" b="98627" l="9855" r="91492">
                        <a14:foregroundMark x1="51966" y1="10012" x2="44911" y2="9810"/>
                        <a14:foregroundMark x1="90576" y1="71094" x2="91492" y2="80622"/>
                        <a14:foregroundMark x1="91492" y1="80622" x2="90468" y2="82438"/>
                        <a14:foregroundMark x1="24556" y1="91522" x2="45880" y2="91603"/>
                        <a14:foregroundMark x1="45880" y1="91603" x2="46850" y2="91401"/>
                        <a14:foregroundMark x1="71405" y1="88212" x2="64405" y2="92895"/>
                        <a14:foregroundMark x1="64405" y1="92895" x2="64567" y2="93742"/>
                        <a14:foregroundMark x1="54281" y1="92693" x2="29833" y2="94187"/>
                        <a14:foregroundMark x1="22240" y1="92168" x2="20571" y2="986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71" b="30807"/>
          <a:stretch/>
        </p:blipFill>
        <p:spPr>
          <a:xfrm>
            <a:off x="0" y="3291902"/>
            <a:ext cx="3207199" cy="3566098"/>
          </a:xfrm>
          <a:prstGeom prst="rect">
            <a:avLst/>
          </a:prstGeom>
        </p:spPr>
      </p:pic>
      <p:sp>
        <p:nvSpPr>
          <p:cNvPr id="28" name="Subtitle 1">
            <a:extLst>
              <a:ext uri="{FF2B5EF4-FFF2-40B4-BE49-F238E27FC236}">
                <a16:creationId xmlns:a16="http://schemas.microsoft.com/office/drawing/2014/main" id="{10AA2722-5352-D7B6-A302-FCF4EDB9249C}"/>
              </a:ext>
            </a:extLst>
          </p:cNvPr>
          <p:cNvSpPr txBox="1">
            <a:spLocks/>
          </p:cNvSpPr>
          <p:nvPr/>
        </p:nvSpPr>
        <p:spPr>
          <a:xfrm>
            <a:off x="1735570" y="2185544"/>
            <a:ext cx="4398530" cy="3651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0" i="0" kern="1200">
                <a:solidFill>
                  <a:schemeClr val="accent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accent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accent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accent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4000" b="0" dirty="0">
                <a:solidFill>
                  <a:srgbClr val="117865"/>
                </a:solidFill>
              </a:rPr>
              <a:t>Hands-on practice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117865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29" name="Title 2">
            <a:extLst>
              <a:ext uri="{FF2B5EF4-FFF2-40B4-BE49-F238E27FC236}">
                <a16:creationId xmlns:a16="http://schemas.microsoft.com/office/drawing/2014/main" id="{2A98BA64-A2A5-612D-350F-F168FA9BE587}"/>
              </a:ext>
            </a:extLst>
          </p:cNvPr>
          <p:cNvSpPr txBox="1">
            <a:spLocks/>
          </p:cNvSpPr>
          <p:nvPr/>
        </p:nvSpPr>
        <p:spPr>
          <a:xfrm>
            <a:off x="1735570" y="1653822"/>
            <a:ext cx="4188980" cy="52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>
                <a:solidFill>
                  <a:schemeClr val="tx1"/>
                </a:solidFill>
                <a:latin typeface="Segoe UI Semibold" panose="020B0502040204020203" pitchFamily="34" charset="0"/>
                <a:ea typeface="+mj-ea"/>
                <a:cs typeface="Segoe UI Semibold" panose="020B0502040204020203" pitchFamily="34" charset="0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1919"/>
                </a:solidFill>
                <a:effectLst/>
                <a:uLnTx/>
                <a:uFillTx/>
                <a:latin typeface="Segoe UI Semibold" panose="020B0502040204020203" pitchFamily="34" charset="0"/>
                <a:ea typeface="+mj-ea"/>
                <a:cs typeface="Segoe UI Semibold" panose="020B0502040204020203" pitchFamily="34" charset="0"/>
              </a:rPr>
              <a:t>Fabric Labs</a:t>
            </a:r>
          </a:p>
        </p:txBody>
      </p:sp>
      <p:pic>
        <p:nvPicPr>
          <p:cNvPr id="31" name="Graphic 17">
            <a:extLst>
              <a:ext uri="{FF2B5EF4-FFF2-40B4-BE49-F238E27FC236}">
                <a16:creationId xmlns:a16="http://schemas.microsoft.com/office/drawing/2014/main" id="{7585C6B9-EA74-2390-11F4-89850E78F4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923" y="1539962"/>
            <a:ext cx="900552" cy="896963"/>
          </a:xfrm>
          <a:prstGeom prst="rect">
            <a:avLst/>
          </a:prstGeom>
        </p:spPr>
      </p:pic>
      <p:pic>
        <p:nvPicPr>
          <p:cNvPr id="2" name="Picture 1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1AFFC999-A327-C94A-CF18-A372754A59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47" y="325560"/>
            <a:ext cx="1648104" cy="264338"/>
          </a:xfrm>
          <a:prstGeom prst="rect">
            <a:avLst/>
          </a:prstGeom>
        </p:spPr>
      </p:pic>
      <p:pic>
        <p:nvPicPr>
          <p:cNvPr id="13" name="Picture 12" descr="A person wearing a white shirt&#10;&#10;Description automatically generated with medium confidence">
            <a:extLst>
              <a:ext uri="{FF2B5EF4-FFF2-40B4-BE49-F238E27FC236}">
                <a16:creationId xmlns:a16="http://schemas.microsoft.com/office/drawing/2014/main" id="{729E9932-B7D3-5F7F-0B31-AE646975FF1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620" y="3735070"/>
            <a:ext cx="2405380" cy="3122930"/>
          </a:xfrm>
          <a:prstGeom prst="rect">
            <a:avLst/>
          </a:prstGeom>
        </p:spPr>
      </p:pic>
      <p:pic>
        <p:nvPicPr>
          <p:cNvPr id="14" name="Picture 1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A3E5E758-433C-0BDD-99BC-880481F7AF1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315" y="5928330"/>
            <a:ext cx="1971675" cy="79629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DF80712-59A2-86BD-052B-DDEBD13CA210}"/>
              </a:ext>
            </a:extLst>
          </p:cNvPr>
          <p:cNvSpPr txBox="1"/>
          <p:nvPr/>
        </p:nvSpPr>
        <p:spPr>
          <a:xfrm>
            <a:off x="7090959" y="6034088"/>
            <a:ext cx="2173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pc="1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Mathias Halkjær</a:t>
            </a:r>
            <a:br>
              <a:rPr lang="en-US" sz="1600" spc="1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spc="100" dirty="0">
                <a:latin typeface="Segoe UI" panose="020B0502040204020203" pitchFamily="34" charset="0"/>
                <a:cs typeface="Segoe UI" panose="020B0502040204020203" pitchFamily="34" charset="0"/>
              </a:rPr>
              <a:t>Principal Architect</a:t>
            </a:r>
            <a:endParaRPr lang="en-DK" sz="1600" spc="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1149FB12-5759-7ED6-88B3-45A86AE49AE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7" y="5731289"/>
            <a:ext cx="1971675" cy="79629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F6AE1E-FB55-3B01-A247-0E01F909AB3F}"/>
              </a:ext>
            </a:extLst>
          </p:cNvPr>
          <p:cNvSpPr txBox="1"/>
          <p:nvPr/>
        </p:nvSpPr>
        <p:spPr>
          <a:xfrm>
            <a:off x="2744247" y="6034088"/>
            <a:ext cx="2173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pc="1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Brian Bønk</a:t>
            </a:r>
            <a:br>
              <a:rPr lang="en-US" sz="1600" spc="1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spc="100" dirty="0">
                <a:latin typeface="Segoe UI" panose="020B0502040204020203" pitchFamily="34" charset="0"/>
                <a:cs typeface="Segoe UI" panose="020B0502040204020203" pitchFamily="34" charset="0"/>
              </a:rPr>
              <a:t>Principal Architect</a:t>
            </a:r>
            <a:endParaRPr lang="en-DK" sz="1600" spc="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934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3" name="Picture 3082">
            <a:extLst>
              <a:ext uri="{FF2B5EF4-FFF2-40B4-BE49-F238E27FC236}">
                <a16:creationId xmlns:a16="http://schemas.microsoft.com/office/drawing/2014/main" id="{2C9487DB-20EE-3119-CD6E-1E75F40C8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634" y="1546471"/>
            <a:ext cx="8256282" cy="463848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7013676-BA55-CB64-E0B1-17E2AEAB4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48796" y="744703"/>
            <a:ext cx="564570" cy="5645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456882-F2C0-F347-9546-4A01C46C354F}"/>
              </a:ext>
            </a:extLst>
          </p:cNvPr>
          <p:cNvSpPr txBox="1"/>
          <p:nvPr/>
        </p:nvSpPr>
        <p:spPr>
          <a:xfrm>
            <a:off x="1381637" y="673045"/>
            <a:ext cx="8749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4242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will happen to Azure Synapse?</a:t>
            </a:r>
            <a:endParaRPr lang="en-DK" sz="4000">
              <a:solidFill>
                <a:srgbClr val="42424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FE2A8C4-F7AD-F473-7E7E-1DC989533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980" y="4091940"/>
            <a:ext cx="5170080" cy="17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Billede 14" descr="Et billede, der indeholder tekst, skærmbillede, Font/skrifttype, nummer/tal&#10;&#10;Automatisk genereret beskrivelse">
            <a:extLst>
              <a:ext uri="{FF2B5EF4-FFF2-40B4-BE49-F238E27FC236}">
                <a16:creationId xmlns:a16="http://schemas.microsoft.com/office/drawing/2014/main" id="{6A21D36F-3679-E222-D041-9439A712853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659" y="3865713"/>
            <a:ext cx="1162868" cy="60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861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66DDA7-ECA5-E1EB-AA14-81B4B930B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638" y="2682293"/>
            <a:ext cx="10355367" cy="581777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7013676-BA55-CB64-E0B1-17E2AEAB4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796" y="745828"/>
            <a:ext cx="564570" cy="5623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456882-F2C0-F347-9546-4A01C46C354F}"/>
              </a:ext>
            </a:extLst>
          </p:cNvPr>
          <p:cNvSpPr txBox="1"/>
          <p:nvPr/>
        </p:nvSpPr>
        <p:spPr>
          <a:xfrm>
            <a:off x="1381638" y="673045"/>
            <a:ext cx="8026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4242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Architecture blueprints</a:t>
            </a:r>
            <a:endParaRPr lang="en-DK" sz="4000">
              <a:solidFill>
                <a:srgbClr val="42424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87ADBBB-B94A-A3CE-62F0-D4C1C7117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419" y="3770058"/>
            <a:ext cx="3175055" cy="12177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D478F4-A2A3-FB7F-94B5-AEC53FEA8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4055" y="834063"/>
            <a:ext cx="2801969" cy="126014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48678B0-8F4A-43F1-DFC2-BEB291093E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1296" y="1880823"/>
            <a:ext cx="3089721" cy="139388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392207A-16CA-BA9F-9593-5FB4C133BB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3416" y="3061321"/>
            <a:ext cx="3288331" cy="153098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5D0E9E2-A7A8-C4BB-3B9D-85B66C706D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9587" y="2205264"/>
            <a:ext cx="1945312" cy="139388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BF7629-ABD0-204F-4395-B4C13A23DA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97994" y="4378920"/>
            <a:ext cx="4918678" cy="8532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334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val 41">
            <a:extLst>
              <a:ext uri="{FF2B5EF4-FFF2-40B4-BE49-F238E27FC236}">
                <a16:creationId xmlns:a16="http://schemas.microsoft.com/office/drawing/2014/main" id="{AF58511F-D632-B20C-1E3D-7C14836FF85F}"/>
              </a:ext>
            </a:extLst>
          </p:cNvPr>
          <p:cNvSpPr/>
          <p:nvPr/>
        </p:nvSpPr>
        <p:spPr>
          <a:xfrm>
            <a:off x="9264411" y="4700061"/>
            <a:ext cx="1001330" cy="1001330"/>
          </a:xfrm>
          <a:prstGeom prst="ellipse">
            <a:avLst/>
          </a:prstGeom>
          <a:solidFill>
            <a:srgbClr val="F2F2F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7F584B1-84FB-1006-AEDC-8ACDC7696E17}"/>
              </a:ext>
            </a:extLst>
          </p:cNvPr>
          <p:cNvSpPr/>
          <p:nvPr/>
        </p:nvSpPr>
        <p:spPr>
          <a:xfrm>
            <a:off x="8451076" y="4700061"/>
            <a:ext cx="1001330" cy="1001330"/>
          </a:xfrm>
          <a:prstGeom prst="ellipse">
            <a:avLst/>
          </a:prstGeom>
          <a:solidFill>
            <a:srgbClr val="F2F2F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026" name="Oval 1025">
            <a:extLst>
              <a:ext uri="{FF2B5EF4-FFF2-40B4-BE49-F238E27FC236}">
                <a16:creationId xmlns:a16="http://schemas.microsoft.com/office/drawing/2014/main" id="{BCFFEF2E-EDC1-8FD5-A347-A22916A43073}"/>
              </a:ext>
            </a:extLst>
          </p:cNvPr>
          <p:cNvSpPr/>
          <p:nvPr/>
        </p:nvSpPr>
        <p:spPr>
          <a:xfrm>
            <a:off x="7530283" y="4707271"/>
            <a:ext cx="1001330" cy="1001330"/>
          </a:xfrm>
          <a:prstGeom prst="ellipse">
            <a:avLst/>
          </a:prstGeom>
          <a:solidFill>
            <a:srgbClr val="F2F2F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29F1F2D-80B4-5889-0B06-929004ACAA5C}"/>
              </a:ext>
            </a:extLst>
          </p:cNvPr>
          <p:cNvSpPr/>
          <p:nvPr/>
        </p:nvSpPr>
        <p:spPr>
          <a:xfrm>
            <a:off x="9157049" y="3191728"/>
            <a:ext cx="1001330" cy="1001330"/>
          </a:xfrm>
          <a:prstGeom prst="ellipse">
            <a:avLst/>
          </a:prstGeom>
          <a:solidFill>
            <a:srgbClr val="F2F2F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16CE300-5B1B-2AA7-F057-B3AC1F272542}"/>
              </a:ext>
            </a:extLst>
          </p:cNvPr>
          <p:cNvSpPr/>
          <p:nvPr/>
        </p:nvSpPr>
        <p:spPr>
          <a:xfrm>
            <a:off x="8343714" y="3191728"/>
            <a:ext cx="1001330" cy="1001330"/>
          </a:xfrm>
          <a:prstGeom prst="ellipse">
            <a:avLst/>
          </a:prstGeom>
          <a:solidFill>
            <a:srgbClr val="F2F2F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5FD06DC-E3C8-CBC8-22E6-726A4ECFFF6F}"/>
              </a:ext>
            </a:extLst>
          </p:cNvPr>
          <p:cNvSpPr/>
          <p:nvPr/>
        </p:nvSpPr>
        <p:spPr>
          <a:xfrm>
            <a:off x="7422921" y="3198938"/>
            <a:ext cx="1001330" cy="1001330"/>
          </a:xfrm>
          <a:prstGeom prst="ellipse">
            <a:avLst/>
          </a:prstGeom>
          <a:solidFill>
            <a:srgbClr val="F2F2F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0B0D39F-BD0D-56C2-EEED-F8CD47FFB840}"/>
              </a:ext>
            </a:extLst>
          </p:cNvPr>
          <p:cNvSpPr/>
          <p:nvPr/>
        </p:nvSpPr>
        <p:spPr>
          <a:xfrm>
            <a:off x="10929663" y="1884039"/>
            <a:ext cx="1001330" cy="1001330"/>
          </a:xfrm>
          <a:prstGeom prst="ellipse">
            <a:avLst/>
          </a:prstGeom>
          <a:solidFill>
            <a:srgbClr val="F2F2F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6A85AE5-2C7D-FF71-BEC3-A3A0E30265A2}"/>
              </a:ext>
            </a:extLst>
          </p:cNvPr>
          <p:cNvSpPr/>
          <p:nvPr/>
        </p:nvSpPr>
        <p:spPr>
          <a:xfrm>
            <a:off x="10045687" y="1898187"/>
            <a:ext cx="1001330" cy="1001330"/>
          </a:xfrm>
          <a:prstGeom prst="ellipse">
            <a:avLst/>
          </a:prstGeom>
          <a:solidFill>
            <a:srgbClr val="F2F2F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0D7E32F-75AE-D63F-2761-09947218CC97}"/>
              </a:ext>
            </a:extLst>
          </p:cNvPr>
          <p:cNvSpPr/>
          <p:nvPr/>
        </p:nvSpPr>
        <p:spPr>
          <a:xfrm>
            <a:off x="9150081" y="1884039"/>
            <a:ext cx="1001330" cy="1001330"/>
          </a:xfrm>
          <a:prstGeom prst="ellipse">
            <a:avLst/>
          </a:prstGeom>
          <a:solidFill>
            <a:srgbClr val="F2F2F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D2486C4-554B-444A-F06E-CDEA254256D6}"/>
              </a:ext>
            </a:extLst>
          </p:cNvPr>
          <p:cNvSpPr/>
          <p:nvPr/>
        </p:nvSpPr>
        <p:spPr>
          <a:xfrm>
            <a:off x="8336746" y="1884039"/>
            <a:ext cx="1001330" cy="1001330"/>
          </a:xfrm>
          <a:prstGeom prst="ellipse">
            <a:avLst/>
          </a:prstGeom>
          <a:solidFill>
            <a:srgbClr val="F2F2F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2F25392-D56F-A0AB-AC79-EA65157DA716}"/>
              </a:ext>
            </a:extLst>
          </p:cNvPr>
          <p:cNvSpPr/>
          <p:nvPr/>
        </p:nvSpPr>
        <p:spPr>
          <a:xfrm>
            <a:off x="7415953" y="1891249"/>
            <a:ext cx="1001330" cy="1001330"/>
          </a:xfrm>
          <a:prstGeom prst="ellipse">
            <a:avLst/>
          </a:prstGeom>
          <a:solidFill>
            <a:srgbClr val="F2F2F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734FC3A-3B53-8377-6E1B-3395198FC9B5}"/>
              </a:ext>
            </a:extLst>
          </p:cNvPr>
          <p:cNvSpPr/>
          <p:nvPr/>
        </p:nvSpPr>
        <p:spPr>
          <a:xfrm>
            <a:off x="4032814" y="3292969"/>
            <a:ext cx="1001330" cy="1001330"/>
          </a:xfrm>
          <a:prstGeom prst="ellipse">
            <a:avLst/>
          </a:prstGeom>
          <a:solidFill>
            <a:srgbClr val="F2F2F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F82CDD4-C52F-40E1-7250-37CFFEEC4A35}"/>
              </a:ext>
            </a:extLst>
          </p:cNvPr>
          <p:cNvSpPr/>
          <p:nvPr/>
        </p:nvSpPr>
        <p:spPr>
          <a:xfrm>
            <a:off x="3219479" y="3292969"/>
            <a:ext cx="1001330" cy="1001330"/>
          </a:xfrm>
          <a:prstGeom prst="ellipse">
            <a:avLst/>
          </a:prstGeom>
          <a:solidFill>
            <a:srgbClr val="F2F2F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31F0145-A047-C43B-9E26-57E45B057AB4}"/>
              </a:ext>
            </a:extLst>
          </p:cNvPr>
          <p:cNvSpPr/>
          <p:nvPr/>
        </p:nvSpPr>
        <p:spPr>
          <a:xfrm>
            <a:off x="2298686" y="3300179"/>
            <a:ext cx="1001330" cy="1001330"/>
          </a:xfrm>
          <a:prstGeom prst="ellipse">
            <a:avLst/>
          </a:prstGeom>
          <a:solidFill>
            <a:srgbClr val="F2F2F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198D92E-A7C4-7763-21A5-FDA679AA05AB}"/>
              </a:ext>
            </a:extLst>
          </p:cNvPr>
          <p:cNvSpPr/>
          <p:nvPr/>
        </p:nvSpPr>
        <p:spPr>
          <a:xfrm>
            <a:off x="4021757" y="1921800"/>
            <a:ext cx="1001330" cy="1001330"/>
          </a:xfrm>
          <a:prstGeom prst="ellipse">
            <a:avLst/>
          </a:prstGeom>
          <a:solidFill>
            <a:srgbClr val="F2F2F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F381542-9473-DF72-D735-65E1E286D181}"/>
              </a:ext>
            </a:extLst>
          </p:cNvPr>
          <p:cNvSpPr/>
          <p:nvPr/>
        </p:nvSpPr>
        <p:spPr>
          <a:xfrm>
            <a:off x="3208422" y="1921800"/>
            <a:ext cx="1001330" cy="1001330"/>
          </a:xfrm>
          <a:prstGeom prst="ellipse">
            <a:avLst/>
          </a:prstGeom>
          <a:solidFill>
            <a:srgbClr val="F2F2F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074E5F0-D597-7DAC-E920-30A66A988D82}"/>
              </a:ext>
            </a:extLst>
          </p:cNvPr>
          <p:cNvSpPr/>
          <p:nvPr/>
        </p:nvSpPr>
        <p:spPr>
          <a:xfrm>
            <a:off x="2287629" y="1929010"/>
            <a:ext cx="1001330" cy="1001330"/>
          </a:xfrm>
          <a:prstGeom prst="ellipse">
            <a:avLst/>
          </a:prstGeom>
          <a:solidFill>
            <a:srgbClr val="F2F2F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7DF83C3-5560-BBCD-6D3E-02271548091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2990" y="6101499"/>
            <a:ext cx="419393" cy="41939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91BFC07-E0AF-86B9-3622-55ACF46470F7}"/>
              </a:ext>
            </a:extLst>
          </p:cNvPr>
          <p:cNvCxnSpPr/>
          <p:nvPr/>
        </p:nvCxnSpPr>
        <p:spPr>
          <a:xfrm>
            <a:off x="1469292" y="6141624"/>
            <a:ext cx="0" cy="445477"/>
          </a:xfrm>
          <a:prstGeom prst="line">
            <a:avLst/>
          </a:prstGeom>
          <a:ln w="38100">
            <a:solidFill>
              <a:srgbClr val="78D3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3AC4EFCF-9B5D-0AE1-4A35-6E3AF584B6E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46" y="6210875"/>
            <a:ext cx="835013" cy="30466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D5B7AED-4AB1-9B9A-1A7C-00AF152E8C51}"/>
              </a:ext>
            </a:extLst>
          </p:cNvPr>
          <p:cNvGrpSpPr/>
          <p:nvPr/>
        </p:nvGrpSpPr>
        <p:grpSpPr>
          <a:xfrm>
            <a:off x="6012242" y="4681865"/>
            <a:ext cx="1554480" cy="919240"/>
            <a:chOff x="7292340" y="1401502"/>
            <a:chExt cx="1554480" cy="91924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8DD790-661F-B6F7-0F61-A8AFA2A3E9C6}"/>
                </a:ext>
              </a:extLst>
            </p:cNvPr>
            <p:cNvSpPr txBox="1"/>
            <p:nvPr/>
          </p:nvSpPr>
          <p:spPr>
            <a:xfrm>
              <a:off x="7292340" y="1951410"/>
              <a:ext cx="1554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Data Engineer</a:t>
              </a:r>
              <a:endParaRPr lang="en-DK"/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2E8943C9-72CE-03AA-6F12-B7B09FF2EA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114" y="1401502"/>
              <a:ext cx="602932" cy="602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A9A9336-F811-2943-5F00-2A887D227A7A}"/>
              </a:ext>
            </a:extLst>
          </p:cNvPr>
          <p:cNvGrpSpPr/>
          <p:nvPr/>
        </p:nvGrpSpPr>
        <p:grpSpPr>
          <a:xfrm>
            <a:off x="5945981" y="3308234"/>
            <a:ext cx="1554480" cy="919240"/>
            <a:chOff x="7292340" y="1401502"/>
            <a:chExt cx="1554480" cy="91924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B61CD0-A98B-AD39-37E6-9D3E232FAA9D}"/>
                </a:ext>
              </a:extLst>
            </p:cNvPr>
            <p:cNvSpPr txBox="1"/>
            <p:nvPr/>
          </p:nvSpPr>
          <p:spPr>
            <a:xfrm>
              <a:off x="7292340" y="1951410"/>
              <a:ext cx="1554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Data Scientist</a:t>
              </a:r>
              <a:endParaRPr lang="en-DK"/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F1600698-83E0-D24D-F932-CC472E99C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114" y="1401502"/>
              <a:ext cx="602932" cy="602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5A3936-2261-2B47-D52F-573CE15A6E6B}"/>
              </a:ext>
            </a:extLst>
          </p:cNvPr>
          <p:cNvGrpSpPr/>
          <p:nvPr/>
        </p:nvGrpSpPr>
        <p:grpSpPr>
          <a:xfrm>
            <a:off x="5945981" y="1931234"/>
            <a:ext cx="1554480" cy="919240"/>
            <a:chOff x="7292340" y="1401502"/>
            <a:chExt cx="1554480" cy="91924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67A8A91-B409-1719-BF85-B51D335B928B}"/>
                </a:ext>
              </a:extLst>
            </p:cNvPr>
            <p:cNvSpPr txBox="1"/>
            <p:nvPr/>
          </p:nvSpPr>
          <p:spPr>
            <a:xfrm>
              <a:off x="7292340" y="1951410"/>
              <a:ext cx="1554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Data Analyst</a:t>
              </a:r>
              <a:endParaRPr lang="en-DK"/>
            </a:p>
          </p:txBody>
        </p:sp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C56F18BE-D659-9E5A-9295-2B1EEBE7A8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114" y="1401502"/>
              <a:ext cx="602932" cy="602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64A1F88-EFD9-2227-6070-33F693A22D3F}"/>
              </a:ext>
            </a:extLst>
          </p:cNvPr>
          <p:cNvGrpSpPr/>
          <p:nvPr/>
        </p:nvGrpSpPr>
        <p:grpSpPr>
          <a:xfrm>
            <a:off x="598164" y="3312139"/>
            <a:ext cx="1732400" cy="1196239"/>
            <a:chOff x="7292340" y="1401502"/>
            <a:chExt cx="1732400" cy="119623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5BBAB0-7A1A-2413-B39C-E3A66313476E}"/>
                </a:ext>
              </a:extLst>
            </p:cNvPr>
            <p:cNvSpPr txBox="1"/>
            <p:nvPr/>
          </p:nvSpPr>
          <p:spPr>
            <a:xfrm>
              <a:off x="7292340" y="1951410"/>
              <a:ext cx="173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Data Warehouse Developer</a:t>
              </a:r>
              <a:endParaRPr lang="en-DK"/>
            </a:p>
          </p:txBody>
        </p:sp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A15F303F-E7DE-8CD2-43BD-4A8B50C18B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7074" y="1401502"/>
              <a:ext cx="602932" cy="602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E08034-98ED-5ABD-876D-2A0911303BAB}"/>
              </a:ext>
            </a:extLst>
          </p:cNvPr>
          <p:cNvGrpSpPr/>
          <p:nvPr/>
        </p:nvGrpSpPr>
        <p:grpSpPr>
          <a:xfrm>
            <a:off x="657038" y="1931234"/>
            <a:ext cx="1614652" cy="1196239"/>
            <a:chOff x="7262254" y="1401502"/>
            <a:chExt cx="1614652" cy="119623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1F4037-68BC-87CF-3C31-1C3F1B39F87C}"/>
                </a:ext>
              </a:extLst>
            </p:cNvPr>
            <p:cNvSpPr txBox="1"/>
            <p:nvPr/>
          </p:nvSpPr>
          <p:spPr>
            <a:xfrm>
              <a:off x="7262254" y="1951410"/>
              <a:ext cx="16146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Data Administrator</a:t>
              </a:r>
              <a:endParaRPr lang="en-DK"/>
            </a:p>
          </p:txBody>
        </p:sp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EC07108B-5B1A-AC76-9665-C779183C1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114" y="1401502"/>
              <a:ext cx="602932" cy="602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" name="Graphic 33">
            <a:extLst>
              <a:ext uri="{FF2B5EF4-FFF2-40B4-BE49-F238E27FC236}">
                <a16:creationId xmlns:a16="http://schemas.microsoft.com/office/drawing/2014/main" id="{F97100B2-6EB3-252B-AD23-0D5BA738F9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09582" y="4810139"/>
            <a:ext cx="480221" cy="495228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9C571146-F3B4-3B10-62B7-8B9789DA38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52420" y="4810139"/>
            <a:ext cx="480221" cy="495228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D56F48B1-23F2-7B68-6C50-93009363BD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91792" y="3362155"/>
            <a:ext cx="480221" cy="495228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751696F0-C374-666B-6853-09E89668E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90365" y="3362155"/>
            <a:ext cx="480221" cy="495228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DA36770A-8C96-BA8C-E5A9-4AE781229DC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06682" y="1991839"/>
            <a:ext cx="480221" cy="495228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2C036809-3FE2-BC2A-3C37-654F33859D9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457010" y="1991839"/>
            <a:ext cx="480221" cy="495228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0A0A1733-37A5-B0C1-0D03-C3C6E2079C6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32173" y="1991839"/>
            <a:ext cx="480221" cy="49522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B3BE6373-FD62-0792-A26B-5B0BD4B9EE2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434630" y="3362155"/>
            <a:ext cx="480221" cy="495228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D0546041-3104-40B3-6D9B-11529A8AE4D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708155" y="4810139"/>
            <a:ext cx="480221" cy="495228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EA798DA5-714B-6D13-9EA9-4D0D671A84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19291" y="3397565"/>
            <a:ext cx="480221" cy="495228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B2AC150C-A5B3-B453-628B-4850199A931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207335" y="1991839"/>
            <a:ext cx="480221" cy="495228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568802D0-AAA2-2E37-914C-4BACFCB3092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447872" y="2004224"/>
            <a:ext cx="480221" cy="49522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D1D00F47-2221-1085-0010-1F38C1384DD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576453" y="2009446"/>
            <a:ext cx="480221" cy="495228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34E5D47A-8AA9-A5C6-9F6F-11A222F796B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19291" y="2001616"/>
            <a:ext cx="480221" cy="495228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6A92EED0-22CC-1430-8CC7-690B453A515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581845" y="1991838"/>
            <a:ext cx="480223" cy="49523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0A792A9-4457-FF5D-C837-1983546BF5BA}"/>
              </a:ext>
            </a:extLst>
          </p:cNvPr>
          <p:cNvSpPr txBox="1"/>
          <p:nvPr/>
        </p:nvSpPr>
        <p:spPr>
          <a:xfrm>
            <a:off x="2287629" y="2523603"/>
            <a:ext cx="9817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100" dirty="0"/>
              <a:t>Lakehouse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B6B1F80-6CB9-25A1-7C7E-069DA861C903}"/>
              </a:ext>
            </a:extLst>
          </p:cNvPr>
          <p:cNvSpPr txBox="1"/>
          <p:nvPr/>
        </p:nvSpPr>
        <p:spPr>
          <a:xfrm>
            <a:off x="3249640" y="2538373"/>
            <a:ext cx="9817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100"/>
              <a:t>Warehouse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D750FB2-CD23-46CB-0CAD-EC8350DD8DE6}"/>
              </a:ext>
            </a:extLst>
          </p:cNvPr>
          <p:cNvSpPr txBox="1"/>
          <p:nvPr/>
        </p:nvSpPr>
        <p:spPr>
          <a:xfrm>
            <a:off x="4069117" y="2535765"/>
            <a:ext cx="9817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100"/>
              <a:t>Power BI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A8B8700-8B08-B9E9-77C6-2B861F4B258A}"/>
              </a:ext>
            </a:extLst>
          </p:cNvPr>
          <p:cNvSpPr txBox="1"/>
          <p:nvPr/>
        </p:nvSpPr>
        <p:spPr>
          <a:xfrm>
            <a:off x="4063679" y="3877378"/>
            <a:ext cx="9817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100"/>
              <a:t>Pipelines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6F058265-7B07-787D-CC59-55042F5B064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447872" y="3397565"/>
            <a:ext cx="480221" cy="495228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F8441411-83C8-F8AC-D61B-5864694335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576453" y="3397565"/>
            <a:ext cx="480221" cy="49522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FE66B85-0C10-0D84-504D-DD46EFCCF9AD}"/>
              </a:ext>
            </a:extLst>
          </p:cNvPr>
          <p:cNvSpPr txBox="1"/>
          <p:nvPr/>
        </p:nvSpPr>
        <p:spPr>
          <a:xfrm>
            <a:off x="2301121" y="3862213"/>
            <a:ext cx="9817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100" dirty="0"/>
              <a:t>Lakehouse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1F1A303-1242-C77F-4A95-474793814695}"/>
              </a:ext>
            </a:extLst>
          </p:cNvPr>
          <p:cNvSpPr txBox="1"/>
          <p:nvPr/>
        </p:nvSpPr>
        <p:spPr>
          <a:xfrm>
            <a:off x="3249640" y="3884588"/>
            <a:ext cx="9817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100"/>
              <a:t>Warehouse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FA66E49-27ED-57F5-5926-6A5918D2E505}"/>
              </a:ext>
            </a:extLst>
          </p:cNvPr>
          <p:cNvSpPr txBox="1"/>
          <p:nvPr/>
        </p:nvSpPr>
        <p:spPr>
          <a:xfrm>
            <a:off x="9296808" y="5335743"/>
            <a:ext cx="9817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100"/>
              <a:t>Pipelines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50952FF-35F3-61E4-CEAF-E7152FBC5C46}"/>
              </a:ext>
            </a:extLst>
          </p:cNvPr>
          <p:cNvSpPr txBox="1"/>
          <p:nvPr/>
        </p:nvSpPr>
        <p:spPr>
          <a:xfrm>
            <a:off x="8477818" y="5356393"/>
            <a:ext cx="9817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100"/>
              <a:t>Notebooks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E8726EC-55E5-7779-4EBF-0AF1DB161FCD}"/>
              </a:ext>
            </a:extLst>
          </p:cNvPr>
          <p:cNvSpPr txBox="1"/>
          <p:nvPr/>
        </p:nvSpPr>
        <p:spPr>
          <a:xfrm>
            <a:off x="7578400" y="5335743"/>
            <a:ext cx="9817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100" dirty="0"/>
              <a:t>Dataflows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4F42065-DC73-1BE6-9519-D81B951AF364}"/>
              </a:ext>
            </a:extLst>
          </p:cNvPr>
          <p:cNvSpPr txBox="1"/>
          <p:nvPr/>
        </p:nvSpPr>
        <p:spPr>
          <a:xfrm>
            <a:off x="7500461" y="2542697"/>
            <a:ext cx="9817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100"/>
              <a:t>Power BI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366719BE-C71B-BDB3-A166-11CB7976D516}"/>
              </a:ext>
            </a:extLst>
          </p:cNvPr>
          <p:cNvSpPr txBox="1"/>
          <p:nvPr/>
        </p:nvSpPr>
        <p:spPr>
          <a:xfrm>
            <a:off x="9206250" y="3842091"/>
            <a:ext cx="9817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100"/>
              <a:t>Notebooks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63A96B08-C9C3-FD01-A91B-4CB0D66FE401}"/>
              </a:ext>
            </a:extLst>
          </p:cNvPr>
          <p:cNvSpPr txBox="1"/>
          <p:nvPr/>
        </p:nvSpPr>
        <p:spPr>
          <a:xfrm>
            <a:off x="8363344" y="3842091"/>
            <a:ext cx="9817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100"/>
              <a:t>Models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EF3C71D4-30B2-0E47-9421-78E6A8CE65B8}"/>
              </a:ext>
            </a:extLst>
          </p:cNvPr>
          <p:cNvSpPr txBox="1"/>
          <p:nvPr/>
        </p:nvSpPr>
        <p:spPr>
          <a:xfrm>
            <a:off x="7455922" y="3842091"/>
            <a:ext cx="9817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100"/>
              <a:t>Experiments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C1A80C84-2A76-DA59-15D0-5C0930502347}"/>
              </a:ext>
            </a:extLst>
          </p:cNvPr>
          <p:cNvSpPr txBox="1"/>
          <p:nvPr/>
        </p:nvSpPr>
        <p:spPr>
          <a:xfrm>
            <a:off x="8331086" y="2542697"/>
            <a:ext cx="9817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100" dirty="0"/>
              <a:t>Paginated</a:t>
            </a: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981ED835-99C3-1D5D-2521-6BFBF7B8EFAE}"/>
              </a:ext>
            </a:extLst>
          </p:cNvPr>
          <p:cNvSpPr txBox="1"/>
          <p:nvPr/>
        </p:nvSpPr>
        <p:spPr>
          <a:xfrm>
            <a:off x="9215062" y="2542697"/>
            <a:ext cx="9817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100"/>
              <a:t>Apps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04BFAB24-9DF7-361A-6BDC-A5FCD6485452}"/>
              </a:ext>
            </a:extLst>
          </p:cNvPr>
          <p:cNvSpPr txBox="1"/>
          <p:nvPr/>
        </p:nvSpPr>
        <p:spPr>
          <a:xfrm>
            <a:off x="10081413" y="2542697"/>
            <a:ext cx="9817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100" err="1"/>
              <a:t>Metrics</a:t>
            </a:r>
            <a:endParaRPr lang="da-DK" sz="1100"/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1F8BD8C3-F6E1-9040-F274-9F599BBCC60D}"/>
              </a:ext>
            </a:extLst>
          </p:cNvPr>
          <p:cNvSpPr txBox="1"/>
          <p:nvPr/>
        </p:nvSpPr>
        <p:spPr>
          <a:xfrm>
            <a:off x="10929663" y="2542697"/>
            <a:ext cx="9817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100" err="1"/>
              <a:t>Goals</a:t>
            </a:r>
            <a:endParaRPr lang="da-DK" sz="1100"/>
          </a:p>
        </p:txBody>
      </p:sp>
      <p:pic>
        <p:nvPicPr>
          <p:cNvPr id="1028" name="Graphic 17">
            <a:extLst>
              <a:ext uri="{FF2B5EF4-FFF2-40B4-BE49-F238E27FC236}">
                <a16:creationId xmlns:a16="http://schemas.microsoft.com/office/drawing/2014/main" id="{D4AE8136-8A60-C047-B283-C679CEAF64D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796" y="745828"/>
            <a:ext cx="564570" cy="562320"/>
          </a:xfrm>
          <a:prstGeom prst="rect">
            <a:avLst/>
          </a:prstGeom>
        </p:spPr>
      </p:pic>
      <p:sp>
        <p:nvSpPr>
          <p:cNvPr id="1029" name="TextBox 1028">
            <a:extLst>
              <a:ext uri="{FF2B5EF4-FFF2-40B4-BE49-F238E27FC236}">
                <a16:creationId xmlns:a16="http://schemas.microsoft.com/office/drawing/2014/main" id="{ECECE1FF-F259-9363-5CB7-0F2F99E436AA}"/>
              </a:ext>
            </a:extLst>
          </p:cNvPr>
          <p:cNvSpPr txBox="1"/>
          <p:nvPr/>
        </p:nvSpPr>
        <p:spPr>
          <a:xfrm>
            <a:off x="1381637" y="685201"/>
            <a:ext cx="8026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4242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Roles &amp; qualifications</a:t>
            </a:r>
            <a:endParaRPr lang="en-DK" sz="4000" dirty="0">
              <a:solidFill>
                <a:srgbClr val="42424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2153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  <p:bldP spid="58" grpId="0"/>
      <p:bldP spid="59" grpId="0"/>
      <p:bldP spid="60" grpId="0"/>
      <p:bldP spid="61" grpId="0"/>
      <p:bldP spid="62" grpId="0"/>
      <p:bldP spid="63" grpId="0"/>
      <p:bldP spid="1024" grpId="0"/>
      <p:bldP spid="1025" grpId="0"/>
      <p:bldP spid="1027" grpId="0"/>
      <p:bldP spid="1030" grpId="0"/>
      <p:bldP spid="1031" grpId="0"/>
      <p:bldP spid="1032" grpId="0"/>
      <p:bldP spid="10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93B909E-AD77-BD7A-1154-3E355C060F3C}"/>
              </a:ext>
            </a:extLst>
          </p:cNvPr>
          <p:cNvGrpSpPr/>
          <p:nvPr/>
        </p:nvGrpSpPr>
        <p:grpSpPr>
          <a:xfrm>
            <a:off x="948998" y="1649944"/>
            <a:ext cx="2571347" cy="549976"/>
            <a:chOff x="8166598" y="5943600"/>
            <a:chExt cx="3481772" cy="744703"/>
          </a:xfrm>
        </p:grpSpPr>
        <p:sp>
          <p:nvSpPr>
            <p:cNvPr id="21" name="Rounded Rectangle 5">
              <a:extLst>
                <a:ext uri="{FF2B5EF4-FFF2-40B4-BE49-F238E27FC236}">
                  <a16:creationId xmlns:a16="http://schemas.microsoft.com/office/drawing/2014/main" id="{FC87B009-CE03-5D5E-E9CB-2C8E5E7E9961}"/>
                </a:ext>
              </a:extLst>
            </p:cNvPr>
            <p:cNvSpPr/>
            <p:nvPr/>
          </p:nvSpPr>
          <p:spPr>
            <a:xfrm>
              <a:off x="8166598" y="5943600"/>
              <a:ext cx="3481772" cy="744703"/>
            </a:xfrm>
            <a:prstGeom prst="roundRect">
              <a:avLst>
                <a:gd name="adj" fmla="val 9043"/>
              </a:avLst>
            </a:prstGeom>
            <a:solidFill>
              <a:schemeClr val="bg1">
                <a:lumMod val="95000"/>
              </a:schemeClr>
            </a:solidFill>
            <a:ln w="25400"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74300">
                <a:lnSpc>
                  <a:spcPct val="130000"/>
                </a:lnSpc>
              </a:pPr>
              <a:endParaRPr lang="en-US" sz="1200" err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808214DC-3D0B-176C-3524-3439A6B27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367119" y="5993400"/>
              <a:ext cx="631938" cy="64510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6F08DF6-7A8A-D5C8-AD4B-915F7E696813}"/>
                </a:ext>
              </a:extLst>
            </p:cNvPr>
            <p:cNvSpPr txBox="1"/>
            <p:nvPr/>
          </p:nvSpPr>
          <p:spPr>
            <a:xfrm>
              <a:off x="9313536" y="6086740"/>
              <a:ext cx="1829383" cy="458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spc="200">
                  <a:latin typeface="Segoe UI" panose="020B0502040204020203" pitchFamily="34" charset="0"/>
                  <a:cs typeface="Segoe UI" panose="020B0502040204020203" pitchFamily="34" charset="0"/>
                </a:rPr>
                <a:t>ONELAKE</a:t>
              </a:r>
              <a:endParaRPr lang="en-DK" sz="1600" spc="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E7013676-BA55-CB64-E0B1-17E2AEAB4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796" y="745828"/>
            <a:ext cx="564570" cy="5623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456882-F2C0-F347-9546-4A01C46C354F}"/>
              </a:ext>
            </a:extLst>
          </p:cNvPr>
          <p:cNvSpPr txBox="1"/>
          <p:nvPr/>
        </p:nvSpPr>
        <p:spPr>
          <a:xfrm>
            <a:off x="1381637" y="685201"/>
            <a:ext cx="8026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4242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Collaboration</a:t>
            </a:r>
            <a:endParaRPr lang="en-DK" sz="4000">
              <a:solidFill>
                <a:srgbClr val="42424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1381092-44A1-AD9E-5915-6F0E75B772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00140" y="3479053"/>
            <a:ext cx="943033" cy="962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5F5957-0889-34E3-EA8D-0F9E1DD4A7F0}"/>
              </a:ext>
            </a:extLst>
          </p:cNvPr>
          <p:cNvSpPr txBox="1"/>
          <p:nvPr/>
        </p:nvSpPr>
        <p:spPr>
          <a:xfrm>
            <a:off x="7738538" y="4369350"/>
            <a:ext cx="1492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rgbClr val="11786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OneLake</a:t>
            </a:r>
            <a:endParaRPr lang="en-DK" sz="1600">
              <a:solidFill>
                <a:srgbClr val="117865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205B3D87-E75A-800E-2D61-96C52F928492}"/>
              </a:ext>
            </a:extLst>
          </p:cNvPr>
          <p:cNvSpPr/>
          <p:nvPr/>
        </p:nvSpPr>
        <p:spPr>
          <a:xfrm rot="4930182">
            <a:off x="8468807" y="1986253"/>
            <a:ext cx="1568471" cy="2373416"/>
          </a:xfrm>
          <a:prstGeom prst="arc">
            <a:avLst/>
          </a:prstGeom>
          <a:ln>
            <a:solidFill>
              <a:srgbClr val="2AAA9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239A540-DBE1-5218-55F5-C2267D19C4F3}"/>
              </a:ext>
            </a:extLst>
          </p:cNvPr>
          <p:cNvGrpSpPr/>
          <p:nvPr/>
        </p:nvGrpSpPr>
        <p:grpSpPr>
          <a:xfrm>
            <a:off x="9692834" y="1996704"/>
            <a:ext cx="1554480" cy="919240"/>
            <a:chOff x="7292340" y="1401502"/>
            <a:chExt cx="1554480" cy="9192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CE95FC-B89D-AED1-2951-E4945D8116E5}"/>
                </a:ext>
              </a:extLst>
            </p:cNvPr>
            <p:cNvSpPr txBox="1"/>
            <p:nvPr/>
          </p:nvSpPr>
          <p:spPr>
            <a:xfrm>
              <a:off x="7292340" y="1951410"/>
              <a:ext cx="1554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Data Engineer</a:t>
              </a:r>
              <a:endParaRPr lang="en-DK"/>
            </a:p>
          </p:txBody>
        </p: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BC0E618B-29B8-EAE4-9826-3ABB990C29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114" y="1401502"/>
              <a:ext cx="602932" cy="602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C2D0515-D6F1-1E33-774B-3536A5B93FFE}"/>
              </a:ext>
            </a:extLst>
          </p:cNvPr>
          <p:cNvGrpSpPr/>
          <p:nvPr/>
        </p:nvGrpSpPr>
        <p:grpSpPr>
          <a:xfrm>
            <a:off x="9787875" y="4703718"/>
            <a:ext cx="1554480" cy="919240"/>
            <a:chOff x="7292340" y="1401502"/>
            <a:chExt cx="1554480" cy="91924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4C1D7E8-E4CA-4187-718B-A07BA30DD1A3}"/>
                </a:ext>
              </a:extLst>
            </p:cNvPr>
            <p:cNvSpPr txBox="1"/>
            <p:nvPr/>
          </p:nvSpPr>
          <p:spPr>
            <a:xfrm>
              <a:off x="7292340" y="1951410"/>
              <a:ext cx="1554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Data Scientist</a:t>
              </a:r>
              <a:endParaRPr lang="en-DK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C1FC85D4-5016-0BDC-0C5F-B6B6C3C4D7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114" y="1401502"/>
              <a:ext cx="602932" cy="602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B01486-13CD-B390-6BCC-823AE5DEC0B5}"/>
              </a:ext>
            </a:extLst>
          </p:cNvPr>
          <p:cNvGrpSpPr/>
          <p:nvPr/>
        </p:nvGrpSpPr>
        <p:grpSpPr>
          <a:xfrm>
            <a:off x="6893040" y="5053241"/>
            <a:ext cx="1554480" cy="919240"/>
            <a:chOff x="7292340" y="1401502"/>
            <a:chExt cx="1554480" cy="91924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878508-6BD9-E5C4-A698-836E4D517CE6}"/>
                </a:ext>
              </a:extLst>
            </p:cNvPr>
            <p:cNvSpPr txBox="1"/>
            <p:nvPr/>
          </p:nvSpPr>
          <p:spPr>
            <a:xfrm>
              <a:off x="7292340" y="1951410"/>
              <a:ext cx="1554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Data Analyst</a:t>
              </a:r>
              <a:endParaRPr lang="en-DK"/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37670EA7-6CEE-991C-AD14-F892DDC89A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114" y="1401502"/>
              <a:ext cx="602932" cy="602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DBC562C-1DB5-3794-22C3-284B14DD1814}"/>
              </a:ext>
            </a:extLst>
          </p:cNvPr>
          <p:cNvGrpSpPr/>
          <p:nvPr/>
        </p:nvGrpSpPr>
        <p:grpSpPr>
          <a:xfrm>
            <a:off x="5651581" y="2824633"/>
            <a:ext cx="1732400" cy="1196239"/>
            <a:chOff x="7292340" y="1401502"/>
            <a:chExt cx="1732400" cy="119623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BE6C031-8A30-CF22-1F22-3C762F87508C}"/>
                </a:ext>
              </a:extLst>
            </p:cNvPr>
            <p:cNvSpPr txBox="1"/>
            <p:nvPr/>
          </p:nvSpPr>
          <p:spPr>
            <a:xfrm>
              <a:off x="7292340" y="1951410"/>
              <a:ext cx="173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Data Warehouse Developer</a:t>
              </a:r>
              <a:endParaRPr lang="en-DK"/>
            </a:p>
          </p:txBody>
        </p:sp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8CB73E5C-2FAF-1B36-E706-542B7A0D24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7074" y="1401502"/>
              <a:ext cx="602932" cy="602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88041B3-2B02-C829-58EB-54550C23F6CC}"/>
              </a:ext>
            </a:extLst>
          </p:cNvPr>
          <p:cNvGrpSpPr/>
          <p:nvPr/>
        </p:nvGrpSpPr>
        <p:grpSpPr>
          <a:xfrm>
            <a:off x="7528294" y="1393087"/>
            <a:ext cx="1554480" cy="1196239"/>
            <a:chOff x="7292340" y="1401502"/>
            <a:chExt cx="1554480" cy="119623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5A210D9-920F-F660-8778-55C0450E23DE}"/>
                </a:ext>
              </a:extLst>
            </p:cNvPr>
            <p:cNvSpPr txBox="1"/>
            <p:nvPr/>
          </p:nvSpPr>
          <p:spPr>
            <a:xfrm>
              <a:off x="7292340" y="1951410"/>
              <a:ext cx="1554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Data Administrator</a:t>
              </a:r>
              <a:endParaRPr lang="en-DK"/>
            </a:p>
          </p:txBody>
        </p: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F9D0E3A8-B623-2D5D-A004-153F6035D1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114" y="1401502"/>
              <a:ext cx="602932" cy="602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Arc 29">
            <a:extLst>
              <a:ext uri="{FF2B5EF4-FFF2-40B4-BE49-F238E27FC236}">
                <a16:creationId xmlns:a16="http://schemas.microsoft.com/office/drawing/2014/main" id="{C93C1734-F9C2-9D85-53A4-5CB903FA4CEE}"/>
              </a:ext>
            </a:extLst>
          </p:cNvPr>
          <p:cNvSpPr/>
          <p:nvPr/>
        </p:nvSpPr>
        <p:spPr>
          <a:xfrm rot="9236000">
            <a:off x="8926462" y="2898077"/>
            <a:ext cx="1568471" cy="2373416"/>
          </a:xfrm>
          <a:prstGeom prst="arc">
            <a:avLst/>
          </a:prstGeom>
          <a:ln>
            <a:solidFill>
              <a:srgbClr val="2AAA9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2AE7B39F-35BD-0148-4B1C-3BB2AAB7E2BE}"/>
              </a:ext>
            </a:extLst>
          </p:cNvPr>
          <p:cNvSpPr/>
          <p:nvPr/>
        </p:nvSpPr>
        <p:spPr>
          <a:xfrm rot="14943345">
            <a:off x="7595145" y="3758171"/>
            <a:ext cx="1568471" cy="2373416"/>
          </a:xfrm>
          <a:prstGeom prst="arc">
            <a:avLst/>
          </a:prstGeom>
          <a:ln>
            <a:solidFill>
              <a:srgbClr val="2AAA9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129B971D-F1CE-05BB-19BE-339DA2BCF9F7}"/>
              </a:ext>
            </a:extLst>
          </p:cNvPr>
          <p:cNvSpPr/>
          <p:nvPr/>
        </p:nvSpPr>
        <p:spPr>
          <a:xfrm rot="18948757">
            <a:off x="6884218" y="2981287"/>
            <a:ext cx="1568471" cy="2373416"/>
          </a:xfrm>
          <a:prstGeom prst="arc">
            <a:avLst/>
          </a:prstGeom>
          <a:ln>
            <a:solidFill>
              <a:srgbClr val="2AAA9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CA542573-54FA-70A4-8F50-390AD2CB8DC6}"/>
              </a:ext>
            </a:extLst>
          </p:cNvPr>
          <p:cNvSpPr/>
          <p:nvPr/>
        </p:nvSpPr>
        <p:spPr>
          <a:xfrm rot="1821425">
            <a:off x="7443428" y="1889148"/>
            <a:ext cx="1568471" cy="2373416"/>
          </a:xfrm>
          <a:prstGeom prst="arc">
            <a:avLst/>
          </a:prstGeom>
          <a:ln>
            <a:solidFill>
              <a:srgbClr val="2AAA9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84319E-7CC5-DC88-5A36-68748569F4DA}"/>
              </a:ext>
            </a:extLst>
          </p:cNvPr>
          <p:cNvSpPr txBox="1"/>
          <p:nvPr/>
        </p:nvSpPr>
        <p:spPr>
          <a:xfrm>
            <a:off x="931081" y="2609510"/>
            <a:ext cx="448449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With OneLake at its core, Microsoft Fabric unifies data disciplines and enhance collaboration across all data professionals.</a:t>
            </a:r>
          </a:p>
          <a:p>
            <a:pPr algn="l"/>
            <a:endParaRPr lang="en-US" dirty="0">
              <a:solidFill>
                <a:srgbClr val="374151"/>
              </a:solidFill>
              <a:latin typeface="Söhne"/>
            </a:endParaRPr>
          </a:p>
          <a:p>
            <a:pPr algn="l"/>
            <a:r>
              <a:rPr lang="en-US" dirty="0">
                <a:solidFill>
                  <a:srgbClr val="374151"/>
                </a:solidFill>
                <a:latin typeface="Söhne"/>
              </a:rPr>
              <a:t>OneLake both ties together all the tools, experiences and technologies – and by doing so the people working in it.</a:t>
            </a:r>
          </a:p>
          <a:p>
            <a:pPr algn="l"/>
            <a:endParaRPr lang="en-US" dirty="0">
              <a:solidFill>
                <a:srgbClr val="374151"/>
              </a:solidFill>
              <a:latin typeface="Söhne"/>
            </a:endParaRPr>
          </a:p>
          <a:p>
            <a:pPr algn="l"/>
            <a:r>
              <a:rPr lang="en-US" dirty="0">
                <a:solidFill>
                  <a:srgbClr val="374151"/>
                </a:solidFill>
                <a:latin typeface="Söhne"/>
              </a:rPr>
              <a:t>Never has it been as easy to share ones important and impactful work instantly with the right colleagues.</a:t>
            </a:r>
          </a:p>
        </p:txBody>
      </p:sp>
    </p:spTree>
    <p:extLst>
      <p:ext uri="{BB962C8B-B14F-4D97-AF65-F5344CB8AC3E}">
        <p14:creationId xmlns:p14="http://schemas.microsoft.com/office/powerpoint/2010/main" val="1583689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67450063-55A1-EAB3-C0C5-DF3B477A4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796" y="745232"/>
            <a:ext cx="564570" cy="5635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8F0B36-A50B-809F-7A17-D9C6D0D8E9D2}"/>
              </a:ext>
            </a:extLst>
          </p:cNvPr>
          <p:cNvSpPr txBox="1"/>
          <p:nvPr/>
        </p:nvSpPr>
        <p:spPr>
          <a:xfrm>
            <a:off x="1381638" y="673045"/>
            <a:ext cx="6352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Segoe UI" panose="020B0502040204020203" pitchFamily="34" charset="0"/>
                <a:cs typeface="Segoe UI" panose="020B0502040204020203" pitchFamily="34" charset="0"/>
              </a:rPr>
              <a:t>Microsoft Fabric</a:t>
            </a:r>
            <a:endParaRPr lang="en-DK" sz="4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ounded Rectangle 5">
            <a:extLst>
              <a:ext uri="{FF2B5EF4-FFF2-40B4-BE49-F238E27FC236}">
                <a16:creationId xmlns:a16="http://schemas.microsoft.com/office/drawing/2014/main" id="{60D19BE7-FC20-50F8-587C-5DFA00346F1C}"/>
              </a:ext>
            </a:extLst>
          </p:cNvPr>
          <p:cNvSpPr/>
          <p:nvPr/>
        </p:nvSpPr>
        <p:spPr>
          <a:xfrm>
            <a:off x="571632" y="1870611"/>
            <a:ext cx="1492468" cy="2200611"/>
          </a:xfrm>
          <a:prstGeom prst="roundRect">
            <a:avLst>
              <a:gd name="adj" fmla="val 9043"/>
            </a:avLst>
          </a:prstGeom>
          <a:solidFill>
            <a:schemeClr val="bg1">
              <a:lumMod val="95000"/>
            </a:schemeClr>
          </a:solidFill>
          <a:ln w="2540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74300">
              <a:lnSpc>
                <a:spcPct val="130000"/>
              </a:lnSpc>
            </a:pPr>
            <a:endParaRPr lang="en-US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Rounded Rectangle 5">
            <a:extLst>
              <a:ext uri="{FF2B5EF4-FFF2-40B4-BE49-F238E27FC236}">
                <a16:creationId xmlns:a16="http://schemas.microsoft.com/office/drawing/2014/main" id="{824229A3-052A-DEBD-5A73-906A544D906A}"/>
              </a:ext>
            </a:extLst>
          </p:cNvPr>
          <p:cNvSpPr/>
          <p:nvPr/>
        </p:nvSpPr>
        <p:spPr>
          <a:xfrm>
            <a:off x="2154467" y="1870611"/>
            <a:ext cx="1492468" cy="2200611"/>
          </a:xfrm>
          <a:prstGeom prst="roundRect">
            <a:avLst>
              <a:gd name="adj" fmla="val 9043"/>
            </a:avLst>
          </a:prstGeom>
          <a:solidFill>
            <a:schemeClr val="bg1">
              <a:lumMod val="95000"/>
            </a:schemeClr>
          </a:solidFill>
          <a:ln w="2540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74300">
              <a:lnSpc>
                <a:spcPct val="130000"/>
              </a:lnSpc>
            </a:pPr>
            <a:endParaRPr lang="en-US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Rounded Rectangle 5">
            <a:extLst>
              <a:ext uri="{FF2B5EF4-FFF2-40B4-BE49-F238E27FC236}">
                <a16:creationId xmlns:a16="http://schemas.microsoft.com/office/drawing/2014/main" id="{0BF412D0-ADEF-ED1D-A454-8374304D4993}"/>
              </a:ext>
            </a:extLst>
          </p:cNvPr>
          <p:cNvSpPr/>
          <p:nvPr/>
        </p:nvSpPr>
        <p:spPr>
          <a:xfrm>
            <a:off x="3737302" y="1870611"/>
            <a:ext cx="1492468" cy="2200611"/>
          </a:xfrm>
          <a:prstGeom prst="roundRect">
            <a:avLst>
              <a:gd name="adj" fmla="val 9043"/>
            </a:avLst>
          </a:prstGeom>
          <a:solidFill>
            <a:schemeClr val="bg1">
              <a:lumMod val="95000"/>
            </a:schemeClr>
          </a:solidFill>
          <a:ln w="2540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74300">
              <a:lnSpc>
                <a:spcPct val="130000"/>
              </a:lnSpc>
            </a:pPr>
            <a:endParaRPr lang="en-US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Rounded Rectangle 5">
            <a:extLst>
              <a:ext uri="{FF2B5EF4-FFF2-40B4-BE49-F238E27FC236}">
                <a16:creationId xmlns:a16="http://schemas.microsoft.com/office/drawing/2014/main" id="{89F8C044-557A-320F-6307-48C8D6EE5697}"/>
              </a:ext>
            </a:extLst>
          </p:cNvPr>
          <p:cNvSpPr/>
          <p:nvPr/>
        </p:nvSpPr>
        <p:spPr>
          <a:xfrm>
            <a:off x="5320137" y="1870611"/>
            <a:ext cx="1492468" cy="2200611"/>
          </a:xfrm>
          <a:prstGeom prst="roundRect">
            <a:avLst>
              <a:gd name="adj" fmla="val 9043"/>
            </a:avLst>
          </a:prstGeom>
          <a:solidFill>
            <a:schemeClr val="bg1">
              <a:lumMod val="95000"/>
            </a:schemeClr>
          </a:solidFill>
          <a:ln w="2540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74300">
              <a:lnSpc>
                <a:spcPct val="130000"/>
              </a:lnSpc>
            </a:pPr>
            <a:endParaRPr lang="en-US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Rounded Rectangle 5">
            <a:extLst>
              <a:ext uri="{FF2B5EF4-FFF2-40B4-BE49-F238E27FC236}">
                <a16:creationId xmlns:a16="http://schemas.microsoft.com/office/drawing/2014/main" id="{59914921-1312-E184-DE54-94FF1E1E8A06}"/>
              </a:ext>
            </a:extLst>
          </p:cNvPr>
          <p:cNvSpPr/>
          <p:nvPr/>
        </p:nvSpPr>
        <p:spPr>
          <a:xfrm>
            <a:off x="6902972" y="1870611"/>
            <a:ext cx="1492468" cy="2200611"/>
          </a:xfrm>
          <a:prstGeom prst="roundRect">
            <a:avLst>
              <a:gd name="adj" fmla="val 9043"/>
            </a:avLst>
          </a:prstGeom>
          <a:solidFill>
            <a:schemeClr val="bg1">
              <a:lumMod val="95000"/>
            </a:schemeClr>
          </a:solidFill>
          <a:ln w="2540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74300">
              <a:lnSpc>
                <a:spcPct val="130000"/>
              </a:lnSpc>
            </a:pPr>
            <a:endParaRPr lang="en-US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Rounded Rectangle 5">
            <a:extLst>
              <a:ext uri="{FF2B5EF4-FFF2-40B4-BE49-F238E27FC236}">
                <a16:creationId xmlns:a16="http://schemas.microsoft.com/office/drawing/2014/main" id="{F7D6B1BD-7776-1C37-4BA1-455BA4A21036}"/>
              </a:ext>
            </a:extLst>
          </p:cNvPr>
          <p:cNvSpPr/>
          <p:nvPr/>
        </p:nvSpPr>
        <p:spPr>
          <a:xfrm>
            <a:off x="544598" y="4159454"/>
            <a:ext cx="11016509" cy="1474816"/>
          </a:xfrm>
          <a:prstGeom prst="roundRect">
            <a:avLst>
              <a:gd name="adj" fmla="val 9043"/>
            </a:avLst>
          </a:prstGeom>
          <a:solidFill>
            <a:srgbClr val="78D3B9"/>
          </a:solidFill>
          <a:ln w="2540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74300">
              <a:lnSpc>
                <a:spcPct val="130000"/>
              </a:lnSpc>
            </a:pPr>
            <a:endParaRPr lang="en-US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B15D3BC-0673-4AE2-927A-C6B08FBE20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4483" y="4252104"/>
            <a:ext cx="943033" cy="96268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C9BA4BCF-8754-4F5B-18F8-7F2793C1B3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262561" y="2321599"/>
            <a:ext cx="943033" cy="943033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9408773F-EF29-C083-02FB-40D3CBB485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624483" y="2321599"/>
            <a:ext cx="943033" cy="943033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002FAEA6-B191-2231-0F0A-2D25E20947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006524" y="2321599"/>
            <a:ext cx="943033" cy="943033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B4D829AC-FE53-1667-323C-F758D45AEF8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2434380" y="2321599"/>
            <a:ext cx="943033" cy="943033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745C1C2E-04BE-3476-ADB6-DAAD044362E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846349" y="2321599"/>
            <a:ext cx="943033" cy="94303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BD12403-A0F3-3731-E04B-BC3905DD5545}"/>
              </a:ext>
            </a:extLst>
          </p:cNvPr>
          <p:cNvSpPr txBox="1"/>
          <p:nvPr/>
        </p:nvSpPr>
        <p:spPr>
          <a:xfrm>
            <a:off x="571632" y="3358472"/>
            <a:ext cx="149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11786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 Factory</a:t>
            </a:r>
            <a:endParaRPr lang="en-DK" sz="1200">
              <a:solidFill>
                <a:srgbClr val="117865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E6AD6B2-2FC0-D837-A678-68C2EBF8AC36}"/>
              </a:ext>
            </a:extLst>
          </p:cNvPr>
          <p:cNvSpPr txBox="1"/>
          <p:nvPr/>
        </p:nvSpPr>
        <p:spPr>
          <a:xfrm>
            <a:off x="2154467" y="3358472"/>
            <a:ext cx="1492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11786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 Data Engineering</a:t>
            </a:r>
            <a:endParaRPr lang="en-DK" sz="1200">
              <a:solidFill>
                <a:srgbClr val="117865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A3857FA-3819-7780-220B-A1A8EAC28EB3}"/>
              </a:ext>
            </a:extLst>
          </p:cNvPr>
          <p:cNvSpPr txBox="1"/>
          <p:nvPr/>
        </p:nvSpPr>
        <p:spPr>
          <a:xfrm>
            <a:off x="3731806" y="3358472"/>
            <a:ext cx="1492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11786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 Data Warehouse</a:t>
            </a:r>
            <a:endParaRPr lang="en-DK" sz="1200">
              <a:solidFill>
                <a:srgbClr val="117865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C7039C7-7782-2D29-DCB0-AA75BF6824FD}"/>
              </a:ext>
            </a:extLst>
          </p:cNvPr>
          <p:cNvSpPr txBox="1"/>
          <p:nvPr/>
        </p:nvSpPr>
        <p:spPr>
          <a:xfrm>
            <a:off x="5309145" y="3358472"/>
            <a:ext cx="1492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11786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 Data Science</a:t>
            </a:r>
            <a:endParaRPr lang="en-DK" sz="1200">
              <a:solidFill>
                <a:srgbClr val="117865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AC0B1FF-160B-22EC-DF83-D01E8C6045BB}"/>
              </a:ext>
            </a:extLst>
          </p:cNvPr>
          <p:cNvSpPr txBox="1"/>
          <p:nvPr/>
        </p:nvSpPr>
        <p:spPr>
          <a:xfrm>
            <a:off x="6902972" y="3358472"/>
            <a:ext cx="1492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11786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 Real-Time Analytics</a:t>
            </a:r>
            <a:endParaRPr lang="en-DK" sz="1200">
              <a:solidFill>
                <a:srgbClr val="117865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C88E8A2-6708-A942-F2D5-9D3573CF63FD}"/>
              </a:ext>
            </a:extLst>
          </p:cNvPr>
          <p:cNvSpPr txBox="1"/>
          <p:nvPr/>
        </p:nvSpPr>
        <p:spPr>
          <a:xfrm>
            <a:off x="5320137" y="5206649"/>
            <a:ext cx="149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OneLake</a:t>
            </a:r>
            <a:endParaRPr lang="en-DK" sz="120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FF5DFF0-45E5-AB40-F1B7-0C8C5E1ACC13}"/>
              </a:ext>
            </a:extLst>
          </p:cNvPr>
          <p:cNvSpPr/>
          <p:nvPr/>
        </p:nvSpPr>
        <p:spPr>
          <a:xfrm>
            <a:off x="12397948" y="-35583"/>
            <a:ext cx="502052" cy="502052"/>
          </a:xfrm>
          <a:prstGeom prst="rect">
            <a:avLst/>
          </a:prstGeom>
          <a:solidFill>
            <a:srgbClr val="00191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7D995B4-FAF9-EF07-0087-A01ED652E681}"/>
              </a:ext>
            </a:extLst>
          </p:cNvPr>
          <p:cNvSpPr/>
          <p:nvPr/>
        </p:nvSpPr>
        <p:spPr>
          <a:xfrm>
            <a:off x="12397948" y="529530"/>
            <a:ext cx="502052" cy="502052"/>
          </a:xfrm>
          <a:prstGeom prst="rect">
            <a:avLst/>
          </a:prstGeom>
          <a:solidFill>
            <a:srgbClr val="01282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142A128-BB6F-AECC-24E1-8FE6A93DE033}"/>
              </a:ext>
            </a:extLst>
          </p:cNvPr>
          <p:cNvSpPr/>
          <p:nvPr/>
        </p:nvSpPr>
        <p:spPr>
          <a:xfrm>
            <a:off x="12397948" y="1094643"/>
            <a:ext cx="502052" cy="502052"/>
          </a:xfrm>
          <a:prstGeom prst="rect">
            <a:avLst/>
          </a:prstGeom>
          <a:solidFill>
            <a:srgbClr val="01322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F88152E-17AA-605E-3BD3-DE3C84D23C0B}"/>
              </a:ext>
            </a:extLst>
          </p:cNvPr>
          <p:cNvSpPr/>
          <p:nvPr/>
        </p:nvSpPr>
        <p:spPr>
          <a:xfrm>
            <a:off x="12397948" y="1659756"/>
            <a:ext cx="502052" cy="502052"/>
          </a:xfrm>
          <a:prstGeom prst="rect">
            <a:avLst/>
          </a:prstGeom>
          <a:solidFill>
            <a:srgbClr val="033F3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1FBC8974-0EBE-997B-302E-463536AC36CF}"/>
              </a:ext>
            </a:extLst>
          </p:cNvPr>
          <p:cNvSpPr/>
          <p:nvPr/>
        </p:nvSpPr>
        <p:spPr>
          <a:xfrm>
            <a:off x="12397948" y="2224869"/>
            <a:ext cx="502052" cy="502052"/>
          </a:xfrm>
          <a:prstGeom prst="rect">
            <a:avLst/>
          </a:prstGeom>
          <a:solidFill>
            <a:srgbClr val="05404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0AB0CB6D-7C45-26E8-89C1-EA04E5E08A0C}"/>
              </a:ext>
            </a:extLst>
          </p:cNvPr>
          <p:cNvSpPr/>
          <p:nvPr/>
        </p:nvSpPr>
        <p:spPr>
          <a:xfrm>
            <a:off x="12397948" y="2789982"/>
            <a:ext cx="502052" cy="502052"/>
          </a:xfrm>
          <a:prstGeom prst="rect">
            <a:avLst/>
          </a:prstGeom>
          <a:solidFill>
            <a:srgbClr val="0A5C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375BDDFA-8F5B-859B-0542-84D8FD4A1295}"/>
              </a:ext>
            </a:extLst>
          </p:cNvPr>
          <p:cNvSpPr/>
          <p:nvPr/>
        </p:nvSpPr>
        <p:spPr>
          <a:xfrm>
            <a:off x="12397948" y="3355095"/>
            <a:ext cx="502052" cy="502052"/>
          </a:xfrm>
          <a:prstGeom prst="rect">
            <a:avLst/>
          </a:prstGeom>
          <a:solidFill>
            <a:srgbClr val="0C695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C72B6A7D-2D26-C7E4-1CB4-E2FDC403C4D6}"/>
              </a:ext>
            </a:extLst>
          </p:cNvPr>
          <p:cNvSpPr/>
          <p:nvPr/>
        </p:nvSpPr>
        <p:spPr>
          <a:xfrm>
            <a:off x="12397948" y="3920208"/>
            <a:ext cx="502052" cy="502052"/>
          </a:xfrm>
          <a:prstGeom prst="rect">
            <a:avLst/>
          </a:prstGeom>
          <a:solidFill>
            <a:srgbClr val="11786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7689C71B-4723-E7E5-D88D-A091261374EE}"/>
              </a:ext>
            </a:extLst>
          </p:cNvPr>
          <p:cNvSpPr/>
          <p:nvPr/>
        </p:nvSpPr>
        <p:spPr>
          <a:xfrm>
            <a:off x="12971791" y="-35583"/>
            <a:ext cx="502052" cy="502052"/>
          </a:xfrm>
          <a:prstGeom prst="rect">
            <a:avLst/>
          </a:prstGeom>
          <a:solidFill>
            <a:srgbClr val="1F937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0A305431-1A31-4B9D-7979-2792A28FE6F5}"/>
              </a:ext>
            </a:extLst>
          </p:cNvPr>
          <p:cNvSpPr/>
          <p:nvPr/>
        </p:nvSpPr>
        <p:spPr>
          <a:xfrm>
            <a:off x="12971791" y="529530"/>
            <a:ext cx="502052" cy="502052"/>
          </a:xfrm>
          <a:prstGeom prst="rect">
            <a:avLst/>
          </a:prstGeom>
          <a:solidFill>
            <a:srgbClr val="2AAC9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070" name="Rectangle 1069">
            <a:extLst>
              <a:ext uri="{FF2B5EF4-FFF2-40B4-BE49-F238E27FC236}">
                <a16:creationId xmlns:a16="http://schemas.microsoft.com/office/drawing/2014/main" id="{8661166A-A4E1-4F5B-318F-98ADE75F79A0}"/>
              </a:ext>
            </a:extLst>
          </p:cNvPr>
          <p:cNvSpPr/>
          <p:nvPr/>
        </p:nvSpPr>
        <p:spPr>
          <a:xfrm>
            <a:off x="12971791" y="1094643"/>
            <a:ext cx="502052" cy="502052"/>
          </a:xfrm>
          <a:prstGeom prst="rect">
            <a:avLst/>
          </a:prstGeom>
          <a:solidFill>
            <a:srgbClr val="3ABB9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079" name="Rectangle 1078">
            <a:extLst>
              <a:ext uri="{FF2B5EF4-FFF2-40B4-BE49-F238E27FC236}">
                <a16:creationId xmlns:a16="http://schemas.microsoft.com/office/drawing/2014/main" id="{8DDF3BEA-D7E4-9B74-D6A7-48DAA6C787A3}"/>
              </a:ext>
            </a:extLst>
          </p:cNvPr>
          <p:cNvSpPr/>
          <p:nvPr/>
        </p:nvSpPr>
        <p:spPr>
          <a:xfrm>
            <a:off x="12971791" y="1659756"/>
            <a:ext cx="502052" cy="502052"/>
          </a:xfrm>
          <a:prstGeom prst="rect">
            <a:avLst/>
          </a:prstGeom>
          <a:solidFill>
            <a:srgbClr val="52C7A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080" name="Rectangle 1079">
            <a:extLst>
              <a:ext uri="{FF2B5EF4-FFF2-40B4-BE49-F238E27FC236}">
                <a16:creationId xmlns:a16="http://schemas.microsoft.com/office/drawing/2014/main" id="{605A8F16-6EB7-2C80-7D66-13B88647CFF6}"/>
              </a:ext>
            </a:extLst>
          </p:cNvPr>
          <p:cNvSpPr/>
          <p:nvPr/>
        </p:nvSpPr>
        <p:spPr>
          <a:xfrm>
            <a:off x="12971791" y="2224869"/>
            <a:ext cx="502052" cy="502052"/>
          </a:xfrm>
          <a:prstGeom prst="rect">
            <a:avLst/>
          </a:prstGeom>
          <a:solidFill>
            <a:srgbClr val="78D3B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081" name="Rectangle 1080">
            <a:extLst>
              <a:ext uri="{FF2B5EF4-FFF2-40B4-BE49-F238E27FC236}">
                <a16:creationId xmlns:a16="http://schemas.microsoft.com/office/drawing/2014/main" id="{9E4E7C80-047B-3B7B-AEDF-FB00140EF69D}"/>
              </a:ext>
            </a:extLst>
          </p:cNvPr>
          <p:cNvSpPr/>
          <p:nvPr/>
        </p:nvSpPr>
        <p:spPr>
          <a:xfrm>
            <a:off x="12971791" y="2789982"/>
            <a:ext cx="502052" cy="502052"/>
          </a:xfrm>
          <a:prstGeom prst="rect">
            <a:avLst/>
          </a:prstGeom>
          <a:solidFill>
            <a:srgbClr val="9EE0C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082" name="Rectangle 1081">
            <a:extLst>
              <a:ext uri="{FF2B5EF4-FFF2-40B4-BE49-F238E27FC236}">
                <a16:creationId xmlns:a16="http://schemas.microsoft.com/office/drawing/2014/main" id="{285B1A71-144C-5716-8A8A-2EB9BE33421A}"/>
              </a:ext>
            </a:extLst>
          </p:cNvPr>
          <p:cNvSpPr/>
          <p:nvPr/>
        </p:nvSpPr>
        <p:spPr>
          <a:xfrm>
            <a:off x="12971791" y="3355095"/>
            <a:ext cx="502052" cy="502052"/>
          </a:xfrm>
          <a:prstGeom prst="rect">
            <a:avLst/>
          </a:prstGeom>
          <a:solidFill>
            <a:srgbClr val="C0EC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083" name="Rectangle 1082">
            <a:extLst>
              <a:ext uri="{FF2B5EF4-FFF2-40B4-BE49-F238E27FC236}">
                <a16:creationId xmlns:a16="http://schemas.microsoft.com/office/drawing/2014/main" id="{72D9CCFE-0D35-7E01-CE32-D8E61E28B321}"/>
              </a:ext>
            </a:extLst>
          </p:cNvPr>
          <p:cNvSpPr/>
          <p:nvPr/>
        </p:nvSpPr>
        <p:spPr>
          <a:xfrm>
            <a:off x="12971791" y="3920208"/>
            <a:ext cx="502052" cy="502052"/>
          </a:xfrm>
          <a:prstGeom prst="rect">
            <a:avLst/>
          </a:prstGeom>
          <a:solidFill>
            <a:srgbClr val="E3F7E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Rounded Rectangle 5">
            <a:extLst>
              <a:ext uri="{FF2B5EF4-FFF2-40B4-BE49-F238E27FC236}">
                <a16:creationId xmlns:a16="http://schemas.microsoft.com/office/drawing/2014/main" id="{D43DD6FB-E03D-B2C1-4430-CA4D0F5DB183}"/>
              </a:ext>
            </a:extLst>
          </p:cNvPr>
          <p:cNvSpPr/>
          <p:nvPr/>
        </p:nvSpPr>
        <p:spPr>
          <a:xfrm>
            <a:off x="8485807" y="1870611"/>
            <a:ext cx="1492468" cy="2200611"/>
          </a:xfrm>
          <a:prstGeom prst="roundRect">
            <a:avLst>
              <a:gd name="adj" fmla="val 9043"/>
            </a:avLst>
          </a:prstGeom>
          <a:solidFill>
            <a:schemeClr val="bg1">
              <a:lumMod val="95000"/>
            </a:schemeClr>
          </a:solidFill>
          <a:ln w="2540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74300">
              <a:lnSpc>
                <a:spcPct val="130000"/>
              </a:lnSpc>
            </a:pPr>
            <a:endParaRPr lang="en-US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DAB256-58E1-2796-FCA6-2E7FF093CC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8760524" y="2321599"/>
            <a:ext cx="943033" cy="9430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1B7385-EB31-FB63-4C37-EBBB81559DDD}"/>
              </a:ext>
            </a:extLst>
          </p:cNvPr>
          <p:cNvSpPr txBox="1"/>
          <p:nvPr/>
        </p:nvSpPr>
        <p:spPr>
          <a:xfrm>
            <a:off x="8485807" y="3358472"/>
            <a:ext cx="149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11786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 BI</a:t>
            </a:r>
            <a:endParaRPr lang="en-DK" sz="1200">
              <a:solidFill>
                <a:srgbClr val="117865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5C4931B-0BBA-5D3A-30BF-92AECB5D898D}"/>
              </a:ext>
            </a:extLst>
          </p:cNvPr>
          <p:cNvSpPr/>
          <p:nvPr/>
        </p:nvSpPr>
        <p:spPr>
          <a:xfrm>
            <a:off x="10068642" y="1870611"/>
            <a:ext cx="1492468" cy="2200611"/>
          </a:xfrm>
          <a:prstGeom prst="roundRect">
            <a:avLst>
              <a:gd name="adj" fmla="val 9043"/>
            </a:avLst>
          </a:prstGeom>
          <a:solidFill>
            <a:schemeClr val="bg1">
              <a:lumMod val="95000"/>
            </a:schemeClr>
          </a:solidFill>
          <a:ln w="2540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74300">
              <a:lnSpc>
                <a:spcPct val="130000"/>
              </a:lnSpc>
            </a:pPr>
            <a:endParaRPr lang="en-US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EBDF82C-9BFF-4F8B-7FC5-F75E6727FA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10343359" y="2321599"/>
            <a:ext cx="943033" cy="9430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8E4777-DF41-DA60-2A04-7F68AF6C0061}"/>
              </a:ext>
            </a:extLst>
          </p:cNvPr>
          <p:cNvSpPr txBox="1"/>
          <p:nvPr/>
        </p:nvSpPr>
        <p:spPr>
          <a:xfrm>
            <a:off x="10037533" y="3358472"/>
            <a:ext cx="1492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11786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 Activator (coming soon)</a:t>
            </a:r>
            <a:endParaRPr lang="en-DK" sz="1200">
              <a:solidFill>
                <a:srgbClr val="117865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486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A7FA8A-B992-D2C6-5A68-A4F47563493A}"/>
              </a:ext>
            </a:extLst>
          </p:cNvPr>
          <p:cNvSpPr txBox="1"/>
          <p:nvPr/>
        </p:nvSpPr>
        <p:spPr>
          <a:xfrm>
            <a:off x="1381638" y="673045"/>
            <a:ext cx="8026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4242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Organizing OneLake</a:t>
            </a:r>
            <a:endParaRPr lang="en-DK" sz="4000" dirty="0">
              <a:solidFill>
                <a:srgbClr val="42424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Graphic 17">
            <a:extLst>
              <a:ext uri="{FF2B5EF4-FFF2-40B4-BE49-F238E27FC236}">
                <a16:creationId xmlns:a16="http://schemas.microsoft.com/office/drawing/2014/main" id="{648A8968-7F48-1163-1AD6-BFCE71450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55659" y="745828"/>
            <a:ext cx="550844" cy="562320"/>
          </a:xfrm>
          <a:prstGeom prst="rect">
            <a:avLst/>
          </a:prstGeom>
        </p:spPr>
      </p:pic>
      <p:grpSp>
        <p:nvGrpSpPr>
          <p:cNvPr id="6" name="Group 1">
            <a:extLst>
              <a:ext uri="{FF2B5EF4-FFF2-40B4-BE49-F238E27FC236}">
                <a16:creationId xmlns:a16="http://schemas.microsoft.com/office/drawing/2014/main" id="{53235390-B4E0-1C82-B2C7-D8A2941DE4B8}"/>
              </a:ext>
            </a:extLst>
          </p:cNvPr>
          <p:cNvGrpSpPr/>
          <p:nvPr/>
        </p:nvGrpSpPr>
        <p:grpSpPr>
          <a:xfrm>
            <a:off x="923415" y="1640222"/>
            <a:ext cx="2580554" cy="549976"/>
            <a:chOff x="8166598" y="5943600"/>
            <a:chExt cx="3494240" cy="744703"/>
          </a:xfrm>
        </p:grpSpPr>
        <p:sp>
          <p:nvSpPr>
            <p:cNvPr id="11" name="Rounded Rectangle 5">
              <a:extLst>
                <a:ext uri="{FF2B5EF4-FFF2-40B4-BE49-F238E27FC236}">
                  <a16:creationId xmlns:a16="http://schemas.microsoft.com/office/drawing/2014/main" id="{EB1DE0CD-6E7C-64EE-9D84-10C07BE3F160}"/>
                </a:ext>
              </a:extLst>
            </p:cNvPr>
            <p:cNvSpPr/>
            <p:nvPr/>
          </p:nvSpPr>
          <p:spPr>
            <a:xfrm>
              <a:off x="8166598" y="5943600"/>
              <a:ext cx="3330821" cy="744703"/>
            </a:xfrm>
            <a:prstGeom prst="roundRect">
              <a:avLst>
                <a:gd name="adj" fmla="val 9043"/>
              </a:avLst>
            </a:prstGeom>
            <a:solidFill>
              <a:schemeClr val="bg1">
                <a:lumMod val="95000"/>
              </a:schemeClr>
            </a:solidFill>
            <a:ln w="25400"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74300">
                <a:lnSpc>
                  <a:spcPct val="130000"/>
                </a:lnSpc>
              </a:pPr>
              <a:endParaRPr lang="en-US" sz="1200" err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2" name="Graphic 4">
              <a:extLst>
                <a:ext uri="{FF2B5EF4-FFF2-40B4-BE49-F238E27FC236}">
                  <a16:creationId xmlns:a16="http://schemas.microsoft.com/office/drawing/2014/main" id="{97C9E70A-8964-9A14-7D69-C2584579F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371696" y="5999982"/>
              <a:ext cx="619042" cy="631939"/>
            </a:xfrm>
            <a:prstGeom prst="rect">
              <a:avLst/>
            </a:prstGeom>
          </p:spPr>
        </p:pic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4AC54B12-9852-E4AA-2DB2-DEAFBA697A85}"/>
                </a:ext>
              </a:extLst>
            </p:cNvPr>
            <p:cNvSpPr txBox="1"/>
            <p:nvPr/>
          </p:nvSpPr>
          <p:spPr>
            <a:xfrm>
              <a:off x="9313536" y="6105292"/>
              <a:ext cx="2347302" cy="458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spc="200" dirty="0">
                  <a:latin typeface="Segoe UI" panose="020B0502040204020203" pitchFamily="34" charset="0"/>
                  <a:cs typeface="Segoe UI" panose="020B0502040204020203" pitchFamily="34" charset="0"/>
                </a:rPr>
                <a:t>ONELAKE</a:t>
              </a:r>
              <a:endParaRPr lang="en-DK" sz="1600" spc="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A77630F-4E42-EF03-4EC2-AE222756A45A}"/>
              </a:ext>
            </a:extLst>
          </p:cNvPr>
          <p:cNvSpPr txBox="1"/>
          <p:nvPr/>
        </p:nvSpPr>
        <p:spPr>
          <a:xfrm>
            <a:off x="931080" y="2609510"/>
            <a:ext cx="46476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374151"/>
                </a:solidFill>
                <a:latin typeface="Söhne"/>
              </a:rPr>
              <a:t>OneLake is organized as a Data Lake with containers and a folder structured, automatically created from artifacts in Microsoft Fabric.</a:t>
            </a:r>
          </a:p>
          <a:p>
            <a:pPr algn="l"/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US" dirty="0">
                <a:solidFill>
                  <a:srgbClr val="374151"/>
                </a:solidFill>
                <a:latin typeface="Söhne"/>
              </a:rPr>
              <a:t>A workspace loosely corresponds to a container, a lakehouse/warehouse to a root-level folder with any subsequent folder hierarchy therein.</a:t>
            </a:r>
          </a:p>
          <a:p>
            <a:pPr algn="l"/>
            <a:endParaRPr lang="en-US" dirty="0">
              <a:solidFill>
                <a:srgbClr val="374151"/>
              </a:solidFill>
              <a:latin typeface="Söhne"/>
            </a:endParaRPr>
          </a:p>
          <a:p>
            <a:pPr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To make delta tables work properly in Fabric they need to remain at the top level in a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n artifact.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DB0601-B919-61F9-0FC0-101FBD6509AF}"/>
              </a:ext>
            </a:extLst>
          </p:cNvPr>
          <p:cNvSpPr/>
          <p:nvPr/>
        </p:nvSpPr>
        <p:spPr>
          <a:xfrm>
            <a:off x="6096000" y="2520951"/>
            <a:ext cx="5740400" cy="3759200"/>
          </a:xfrm>
          <a:prstGeom prst="rect">
            <a:avLst/>
          </a:prstGeom>
          <a:solidFill>
            <a:srgbClr val="E3F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180865-A4F0-AFD1-D758-42E5B256E612}"/>
              </a:ext>
            </a:extLst>
          </p:cNvPr>
          <p:cNvSpPr/>
          <p:nvPr/>
        </p:nvSpPr>
        <p:spPr>
          <a:xfrm>
            <a:off x="6349314" y="2997440"/>
            <a:ext cx="5315635" cy="2984260"/>
          </a:xfrm>
          <a:prstGeom prst="rect">
            <a:avLst/>
          </a:prstGeom>
          <a:solidFill>
            <a:srgbClr val="9EE0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65A289-1018-74CB-A299-8156B18B7A37}"/>
              </a:ext>
            </a:extLst>
          </p:cNvPr>
          <p:cNvSpPr/>
          <p:nvPr/>
        </p:nvSpPr>
        <p:spPr>
          <a:xfrm>
            <a:off x="6599352" y="3551090"/>
            <a:ext cx="4824298" cy="2185248"/>
          </a:xfrm>
          <a:prstGeom prst="rect">
            <a:avLst/>
          </a:prstGeom>
          <a:solidFill>
            <a:srgbClr val="52C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6BC6D4-A1DD-8DE8-918A-A43E4ED0548A}"/>
              </a:ext>
            </a:extLst>
          </p:cNvPr>
          <p:cNvSpPr/>
          <p:nvPr/>
        </p:nvSpPr>
        <p:spPr>
          <a:xfrm>
            <a:off x="6851649" y="4008706"/>
            <a:ext cx="4438651" cy="1507682"/>
          </a:xfrm>
          <a:prstGeom prst="rect">
            <a:avLst/>
          </a:prstGeom>
          <a:solidFill>
            <a:srgbClr val="2AAC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F7034B-88B0-EDDD-5333-680575560E45}"/>
              </a:ext>
            </a:extLst>
          </p:cNvPr>
          <p:cNvSpPr/>
          <p:nvPr/>
        </p:nvSpPr>
        <p:spPr>
          <a:xfrm>
            <a:off x="8858250" y="4447297"/>
            <a:ext cx="2269319" cy="1000957"/>
          </a:xfrm>
          <a:prstGeom prst="rect">
            <a:avLst/>
          </a:prstGeom>
          <a:solidFill>
            <a:srgbClr val="117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3DDFE42-E6C0-BFE0-921E-12E48913BEB7}"/>
              </a:ext>
            </a:extLst>
          </p:cNvPr>
          <p:cNvSpPr/>
          <p:nvPr/>
        </p:nvSpPr>
        <p:spPr>
          <a:xfrm>
            <a:off x="6981021" y="4785605"/>
            <a:ext cx="1714498" cy="100058"/>
          </a:xfrm>
          <a:prstGeom prst="rect">
            <a:avLst/>
          </a:prstGeom>
          <a:solidFill>
            <a:srgbClr val="0A5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1D1131-FC4C-FC30-4177-D807C7660313}"/>
              </a:ext>
            </a:extLst>
          </p:cNvPr>
          <p:cNvSpPr txBox="1"/>
          <p:nvPr/>
        </p:nvSpPr>
        <p:spPr>
          <a:xfrm>
            <a:off x="6096000" y="2545779"/>
            <a:ext cx="379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OneLake</a:t>
            </a:r>
            <a:endParaRPr lang="en-DK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577BD4-CEEF-0D80-50F1-9720CE28FF08}"/>
              </a:ext>
            </a:extLst>
          </p:cNvPr>
          <p:cNvSpPr txBox="1"/>
          <p:nvPr/>
        </p:nvSpPr>
        <p:spPr>
          <a:xfrm>
            <a:off x="6368363" y="3003395"/>
            <a:ext cx="379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Domains (preview)</a:t>
            </a:r>
            <a:endParaRPr lang="en-DK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47C6E4-F038-FC8D-9EEC-A08A8A462AB8}"/>
              </a:ext>
            </a:extLst>
          </p:cNvPr>
          <p:cNvSpPr txBox="1"/>
          <p:nvPr/>
        </p:nvSpPr>
        <p:spPr>
          <a:xfrm>
            <a:off x="6605736" y="3557045"/>
            <a:ext cx="379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Workspaces</a:t>
            </a:r>
            <a:endParaRPr lang="en-DK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CDE58D-704A-03F3-70D5-18E8BF89B9FB}"/>
              </a:ext>
            </a:extLst>
          </p:cNvPr>
          <p:cNvSpPr txBox="1"/>
          <p:nvPr/>
        </p:nvSpPr>
        <p:spPr>
          <a:xfrm>
            <a:off x="6862577" y="4020734"/>
            <a:ext cx="379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Storage artifacts</a:t>
            </a:r>
            <a:endParaRPr lang="en-DK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88F31F-F769-3276-77A6-4FF0F0E8EE15}"/>
              </a:ext>
            </a:extLst>
          </p:cNvPr>
          <p:cNvSpPr txBox="1"/>
          <p:nvPr/>
        </p:nvSpPr>
        <p:spPr>
          <a:xfrm>
            <a:off x="8858250" y="4462296"/>
            <a:ext cx="2101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78D3B9"/>
                </a:solidFill>
              </a:rPr>
              <a:t>Folders (Files)</a:t>
            </a:r>
            <a:endParaRPr lang="en-DK" dirty="0">
              <a:solidFill>
                <a:srgbClr val="78D3B9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B89917-94BF-FC85-E4A6-00B82155EF87}"/>
              </a:ext>
            </a:extLst>
          </p:cNvPr>
          <p:cNvSpPr txBox="1"/>
          <p:nvPr/>
        </p:nvSpPr>
        <p:spPr>
          <a:xfrm>
            <a:off x="6905786" y="4400585"/>
            <a:ext cx="2101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78D3B9"/>
                </a:solidFill>
              </a:rPr>
              <a:t>Tables</a:t>
            </a:r>
            <a:endParaRPr lang="en-DK" dirty="0">
              <a:solidFill>
                <a:srgbClr val="78D3B9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ADE3CAB-25E4-61AD-2CF6-5A164DA03A42}"/>
              </a:ext>
            </a:extLst>
          </p:cNvPr>
          <p:cNvSpPr/>
          <p:nvPr/>
        </p:nvSpPr>
        <p:spPr>
          <a:xfrm>
            <a:off x="6972301" y="4948789"/>
            <a:ext cx="1714498" cy="100058"/>
          </a:xfrm>
          <a:prstGeom prst="rect">
            <a:avLst/>
          </a:prstGeom>
          <a:solidFill>
            <a:srgbClr val="0A5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50257B9-012C-3114-B191-886B70D6F886}"/>
              </a:ext>
            </a:extLst>
          </p:cNvPr>
          <p:cNvSpPr/>
          <p:nvPr/>
        </p:nvSpPr>
        <p:spPr>
          <a:xfrm>
            <a:off x="6972301" y="5100967"/>
            <a:ext cx="1714498" cy="100058"/>
          </a:xfrm>
          <a:prstGeom prst="rect">
            <a:avLst/>
          </a:prstGeom>
          <a:solidFill>
            <a:srgbClr val="0A5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76021A7-08FD-61F1-3ED0-D60679E260E9}"/>
              </a:ext>
            </a:extLst>
          </p:cNvPr>
          <p:cNvSpPr/>
          <p:nvPr/>
        </p:nvSpPr>
        <p:spPr>
          <a:xfrm>
            <a:off x="6972301" y="5279330"/>
            <a:ext cx="1714498" cy="100058"/>
          </a:xfrm>
          <a:prstGeom prst="rect">
            <a:avLst/>
          </a:prstGeom>
          <a:solidFill>
            <a:srgbClr val="0A5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A70FA6F-1B64-176B-87F1-D43669C0F5D6}"/>
              </a:ext>
            </a:extLst>
          </p:cNvPr>
          <p:cNvSpPr/>
          <p:nvPr/>
        </p:nvSpPr>
        <p:spPr>
          <a:xfrm>
            <a:off x="9147763" y="4764364"/>
            <a:ext cx="1714498" cy="100058"/>
          </a:xfrm>
          <a:prstGeom prst="rect">
            <a:avLst/>
          </a:prstGeom>
          <a:solidFill>
            <a:srgbClr val="0A5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DD48C56-92C1-2E48-4359-EAE511295FD8}"/>
              </a:ext>
            </a:extLst>
          </p:cNvPr>
          <p:cNvSpPr/>
          <p:nvPr/>
        </p:nvSpPr>
        <p:spPr>
          <a:xfrm>
            <a:off x="9139043" y="4927548"/>
            <a:ext cx="1714498" cy="100058"/>
          </a:xfrm>
          <a:prstGeom prst="rect">
            <a:avLst/>
          </a:prstGeom>
          <a:solidFill>
            <a:srgbClr val="0A5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D32CE8B-967A-0AE5-AA2B-90A2D2BAAECA}"/>
              </a:ext>
            </a:extLst>
          </p:cNvPr>
          <p:cNvSpPr/>
          <p:nvPr/>
        </p:nvSpPr>
        <p:spPr>
          <a:xfrm>
            <a:off x="9139043" y="5079726"/>
            <a:ext cx="1714498" cy="100058"/>
          </a:xfrm>
          <a:prstGeom prst="rect">
            <a:avLst/>
          </a:prstGeom>
          <a:solidFill>
            <a:srgbClr val="0A5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A94F28B-1EF1-E005-FE4A-A342230C9E68}"/>
              </a:ext>
            </a:extLst>
          </p:cNvPr>
          <p:cNvSpPr/>
          <p:nvPr/>
        </p:nvSpPr>
        <p:spPr>
          <a:xfrm>
            <a:off x="9139043" y="5258089"/>
            <a:ext cx="1714498" cy="100058"/>
          </a:xfrm>
          <a:prstGeom prst="rect">
            <a:avLst/>
          </a:prstGeom>
          <a:solidFill>
            <a:srgbClr val="0A5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997359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A7FA8A-B992-D2C6-5A68-A4F47563493A}"/>
              </a:ext>
            </a:extLst>
          </p:cNvPr>
          <p:cNvSpPr txBox="1"/>
          <p:nvPr/>
        </p:nvSpPr>
        <p:spPr>
          <a:xfrm>
            <a:off x="1381638" y="673045"/>
            <a:ext cx="8026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4242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Organizing OneLake</a:t>
            </a:r>
            <a:endParaRPr lang="en-DK" sz="4000" dirty="0">
              <a:solidFill>
                <a:srgbClr val="42424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Graphic 17">
            <a:extLst>
              <a:ext uri="{FF2B5EF4-FFF2-40B4-BE49-F238E27FC236}">
                <a16:creationId xmlns:a16="http://schemas.microsoft.com/office/drawing/2014/main" id="{648A8968-7F48-1163-1AD6-BFCE71450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55659" y="745828"/>
            <a:ext cx="550844" cy="562320"/>
          </a:xfrm>
          <a:prstGeom prst="rect">
            <a:avLst/>
          </a:prstGeom>
        </p:spPr>
      </p:pic>
      <p:grpSp>
        <p:nvGrpSpPr>
          <p:cNvPr id="6" name="Group 1">
            <a:extLst>
              <a:ext uri="{FF2B5EF4-FFF2-40B4-BE49-F238E27FC236}">
                <a16:creationId xmlns:a16="http://schemas.microsoft.com/office/drawing/2014/main" id="{53235390-B4E0-1C82-B2C7-D8A2941DE4B8}"/>
              </a:ext>
            </a:extLst>
          </p:cNvPr>
          <p:cNvGrpSpPr/>
          <p:nvPr/>
        </p:nvGrpSpPr>
        <p:grpSpPr>
          <a:xfrm>
            <a:off x="923415" y="1640222"/>
            <a:ext cx="2580554" cy="549976"/>
            <a:chOff x="8166598" y="5943600"/>
            <a:chExt cx="3494240" cy="744703"/>
          </a:xfrm>
        </p:grpSpPr>
        <p:sp>
          <p:nvSpPr>
            <p:cNvPr id="11" name="Rounded Rectangle 5">
              <a:extLst>
                <a:ext uri="{FF2B5EF4-FFF2-40B4-BE49-F238E27FC236}">
                  <a16:creationId xmlns:a16="http://schemas.microsoft.com/office/drawing/2014/main" id="{EB1DE0CD-6E7C-64EE-9D84-10C07BE3F160}"/>
                </a:ext>
              </a:extLst>
            </p:cNvPr>
            <p:cNvSpPr/>
            <p:nvPr/>
          </p:nvSpPr>
          <p:spPr>
            <a:xfrm>
              <a:off x="8166598" y="5943600"/>
              <a:ext cx="3330821" cy="744703"/>
            </a:xfrm>
            <a:prstGeom prst="roundRect">
              <a:avLst>
                <a:gd name="adj" fmla="val 9043"/>
              </a:avLst>
            </a:prstGeom>
            <a:solidFill>
              <a:schemeClr val="bg1">
                <a:lumMod val="95000"/>
              </a:schemeClr>
            </a:solidFill>
            <a:ln w="25400"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74300">
                <a:lnSpc>
                  <a:spcPct val="130000"/>
                </a:lnSpc>
              </a:pPr>
              <a:endParaRPr lang="en-US" sz="1200" err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2" name="Graphic 4">
              <a:extLst>
                <a:ext uri="{FF2B5EF4-FFF2-40B4-BE49-F238E27FC236}">
                  <a16:creationId xmlns:a16="http://schemas.microsoft.com/office/drawing/2014/main" id="{97C9E70A-8964-9A14-7D69-C2584579F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371696" y="5999982"/>
              <a:ext cx="619042" cy="631939"/>
            </a:xfrm>
            <a:prstGeom prst="rect">
              <a:avLst/>
            </a:prstGeom>
          </p:spPr>
        </p:pic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4AC54B12-9852-E4AA-2DB2-DEAFBA697A85}"/>
                </a:ext>
              </a:extLst>
            </p:cNvPr>
            <p:cNvSpPr txBox="1"/>
            <p:nvPr/>
          </p:nvSpPr>
          <p:spPr>
            <a:xfrm>
              <a:off x="9313536" y="6105292"/>
              <a:ext cx="2347302" cy="458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spc="200" dirty="0">
                  <a:latin typeface="Segoe UI" panose="020B0502040204020203" pitchFamily="34" charset="0"/>
                  <a:cs typeface="Segoe UI" panose="020B0502040204020203" pitchFamily="34" charset="0"/>
                </a:rPr>
                <a:t>ONELAKE</a:t>
              </a:r>
              <a:endParaRPr lang="en-DK" sz="1600" spc="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2" name="Graphic 1">
            <a:extLst>
              <a:ext uri="{FF2B5EF4-FFF2-40B4-BE49-F238E27FC236}">
                <a16:creationId xmlns:a16="http://schemas.microsoft.com/office/drawing/2014/main" id="{BEEC1846-B499-547A-1F44-34D8A8FE9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9911" y="956318"/>
            <a:ext cx="457200" cy="4667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8050745-EC3F-BDD7-D47F-81D677407A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69421" y="1859976"/>
            <a:ext cx="304800" cy="304800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46675062-2FB3-1E3E-2D03-C03AC512DE29}"/>
              </a:ext>
            </a:extLst>
          </p:cNvPr>
          <p:cNvCxnSpPr>
            <a:stCxn id="2" idx="2"/>
            <a:endCxn id="7" idx="0"/>
          </p:cNvCxnSpPr>
          <p:nvPr/>
        </p:nvCxnSpPr>
        <p:spPr>
          <a:xfrm rot="5400000">
            <a:off x="5856700" y="388164"/>
            <a:ext cx="436933" cy="2506690"/>
          </a:xfrm>
          <a:prstGeom prst="bentConnector3">
            <a:avLst/>
          </a:prstGeom>
          <a:ln>
            <a:solidFill>
              <a:srgbClr val="2AAC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F3C10754-756A-6F5F-0A9E-192763A6C0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53101" y="1859976"/>
            <a:ext cx="304800" cy="3048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30DBA52-CA2B-DC38-80DE-CFF32067D1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48739" y="1859976"/>
            <a:ext cx="304800" cy="3048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66AE67C-5F6E-6799-AFFE-4AE15FFB9F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06277" y="1859976"/>
            <a:ext cx="304800" cy="304800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B6BC9BAD-EFA6-4190-7886-879C11DDB779}"/>
              </a:ext>
            </a:extLst>
          </p:cNvPr>
          <p:cNvCxnSpPr>
            <a:stCxn id="2" idx="2"/>
            <a:endCxn id="15" idx="0"/>
          </p:cNvCxnSpPr>
          <p:nvPr/>
        </p:nvCxnSpPr>
        <p:spPr>
          <a:xfrm rot="5400000">
            <a:off x="6398540" y="930004"/>
            <a:ext cx="436933" cy="1423010"/>
          </a:xfrm>
          <a:prstGeom prst="bentConnector3">
            <a:avLst/>
          </a:prstGeom>
          <a:ln>
            <a:solidFill>
              <a:srgbClr val="2AAC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90111FFE-8F7C-D859-8F0E-087E16CFEAFE}"/>
              </a:ext>
            </a:extLst>
          </p:cNvPr>
          <p:cNvCxnSpPr>
            <a:stCxn id="2" idx="2"/>
            <a:endCxn id="16" idx="0"/>
          </p:cNvCxnSpPr>
          <p:nvPr/>
        </p:nvCxnSpPr>
        <p:spPr>
          <a:xfrm rot="5400000">
            <a:off x="6946359" y="1477823"/>
            <a:ext cx="436933" cy="327372"/>
          </a:xfrm>
          <a:prstGeom prst="bentConnector3">
            <a:avLst/>
          </a:prstGeom>
          <a:ln>
            <a:solidFill>
              <a:srgbClr val="2AAC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E20C788A-90F1-25B2-9207-66FA12A34DD4}"/>
              </a:ext>
            </a:extLst>
          </p:cNvPr>
          <p:cNvCxnSpPr>
            <a:stCxn id="2" idx="2"/>
            <a:endCxn id="17" idx="0"/>
          </p:cNvCxnSpPr>
          <p:nvPr/>
        </p:nvCxnSpPr>
        <p:spPr>
          <a:xfrm rot="16200000" flipH="1">
            <a:off x="7475128" y="1276426"/>
            <a:ext cx="436933" cy="730166"/>
          </a:xfrm>
          <a:prstGeom prst="bentConnector3">
            <a:avLst/>
          </a:prstGeom>
          <a:ln>
            <a:solidFill>
              <a:srgbClr val="2AAC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7AAC45-3A70-236B-A504-16456443BC8F}"/>
              </a:ext>
            </a:extLst>
          </p:cNvPr>
          <p:cNvSpPr txBox="1"/>
          <p:nvPr/>
        </p:nvSpPr>
        <p:spPr>
          <a:xfrm>
            <a:off x="9556223" y="1013274"/>
            <a:ext cx="2461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OneLake</a:t>
            </a:r>
            <a:endParaRPr lang="en-DK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4D12E1-0EA1-2BEB-9C16-38516760EEDF}"/>
              </a:ext>
            </a:extLst>
          </p:cNvPr>
          <p:cNvSpPr txBox="1"/>
          <p:nvPr/>
        </p:nvSpPr>
        <p:spPr>
          <a:xfrm>
            <a:off x="9556222" y="1791782"/>
            <a:ext cx="2461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Workspace</a:t>
            </a:r>
            <a:endParaRPr lang="en-DK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48D0BF5-0745-D14B-4047-32B814848BE1}"/>
              </a:ext>
            </a:extLst>
          </p:cNvPr>
          <p:cNvSpPr txBox="1"/>
          <p:nvPr/>
        </p:nvSpPr>
        <p:spPr>
          <a:xfrm>
            <a:off x="9556222" y="2570290"/>
            <a:ext cx="2461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Artifact</a:t>
            </a:r>
            <a:endParaRPr lang="en-DK" dirty="0"/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45610B56-12F6-6E0D-7128-C85C9FBB61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387102" y="2597794"/>
            <a:ext cx="304800" cy="3143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BC8275C8-AF1E-A186-4AC2-D909E9A4F6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16741" y="2597794"/>
            <a:ext cx="304800" cy="314325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1ADD6BFC-70C1-09B2-60A8-02222899CD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846380" y="2597794"/>
            <a:ext cx="304800" cy="31432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114A38C7-3F3E-5E8B-3F5A-44187D802E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76019" y="2597794"/>
            <a:ext cx="304800" cy="3143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685AF9E8-C853-30F3-B2DE-7CFE51FB9A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05657" y="2597794"/>
            <a:ext cx="304800" cy="314325"/>
          </a:xfrm>
          <a:prstGeom prst="rect">
            <a:avLst/>
          </a:prstGeom>
        </p:spPr>
      </p:pic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12CF14B4-E8D0-1DE0-4F99-00AD5713F1FD}"/>
              </a:ext>
            </a:extLst>
          </p:cNvPr>
          <p:cNvCxnSpPr>
            <a:stCxn id="15" idx="2"/>
            <a:endCxn id="49" idx="0"/>
          </p:cNvCxnSpPr>
          <p:nvPr/>
        </p:nvCxnSpPr>
        <p:spPr>
          <a:xfrm rot="16200000" flipH="1">
            <a:off x="5870812" y="2199465"/>
            <a:ext cx="433018" cy="363640"/>
          </a:xfrm>
          <a:prstGeom prst="bentConnector3">
            <a:avLst/>
          </a:prstGeom>
          <a:ln>
            <a:solidFill>
              <a:srgbClr val="2AAC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B695F2B3-AD17-64BE-100D-9B055E3051D6}"/>
              </a:ext>
            </a:extLst>
          </p:cNvPr>
          <p:cNvCxnSpPr>
            <a:stCxn id="16" idx="2"/>
            <a:endCxn id="50" idx="0"/>
          </p:cNvCxnSpPr>
          <p:nvPr/>
        </p:nvCxnSpPr>
        <p:spPr>
          <a:xfrm rot="5400000">
            <a:off x="6783451" y="2380106"/>
            <a:ext cx="433018" cy="2359"/>
          </a:xfrm>
          <a:prstGeom prst="bentConnector3">
            <a:avLst/>
          </a:prstGeom>
          <a:ln>
            <a:solidFill>
              <a:srgbClr val="2AAC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E2488F35-BFF6-C069-02D7-4AE67A1493F3}"/>
              </a:ext>
            </a:extLst>
          </p:cNvPr>
          <p:cNvCxnSpPr>
            <a:stCxn id="17" idx="2"/>
            <a:endCxn id="51" idx="0"/>
          </p:cNvCxnSpPr>
          <p:nvPr/>
        </p:nvCxnSpPr>
        <p:spPr>
          <a:xfrm rot="5400000">
            <a:off x="7677039" y="2216156"/>
            <a:ext cx="433018" cy="330258"/>
          </a:xfrm>
          <a:prstGeom prst="bentConnector3">
            <a:avLst/>
          </a:prstGeom>
          <a:ln>
            <a:solidFill>
              <a:srgbClr val="2AAC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383CF109-F5C5-EFB0-8298-57A3319C6D28}"/>
              </a:ext>
            </a:extLst>
          </p:cNvPr>
          <p:cNvCxnSpPr>
            <a:stCxn id="17" idx="2"/>
            <a:endCxn id="52" idx="0"/>
          </p:cNvCxnSpPr>
          <p:nvPr/>
        </p:nvCxnSpPr>
        <p:spPr>
          <a:xfrm rot="16200000" flipH="1">
            <a:off x="8041858" y="2181595"/>
            <a:ext cx="433018" cy="399380"/>
          </a:xfrm>
          <a:prstGeom prst="bentConnector3">
            <a:avLst/>
          </a:prstGeom>
          <a:ln>
            <a:solidFill>
              <a:srgbClr val="2AAC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Graphic 64">
            <a:extLst>
              <a:ext uri="{FF2B5EF4-FFF2-40B4-BE49-F238E27FC236}">
                <a16:creationId xmlns:a16="http://schemas.microsoft.com/office/drawing/2014/main" id="{C3B4945D-E9B5-DEB8-B7B0-C10AF49D4F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71802" y="2597794"/>
            <a:ext cx="304800" cy="314325"/>
          </a:xfrm>
          <a:prstGeom prst="rect">
            <a:avLst/>
          </a:prstGeom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EB606170-878E-D3CC-9F7D-C9A120E577D3}"/>
              </a:ext>
            </a:extLst>
          </p:cNvPr>
          <p:cNvCxnSpPr>
            <a:stCxn id="15" idx="2"/>
            <a:endCxn id="48" idx="0"/>
          </p:cNvCxnSpPr>
          <p:nvPr/>
        </p:nvCxnSpPr>
        <p:spPr>
          <a:xfrm rot="5400000">
            <a:off x="5505993" y="2198286"/>
            <a:ext cx="433018" cy="365999"/>
          </a:xfrm>
          <a:prstGeom prst="bentConnector3">
            <a:avLst/>
          </a:prstGeom>
          <a:ln>
            <a:solidFill>
              <a:srgbClr val="2AAC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BFC38BE6-9889-A133-75E0-AC6712B43B42}"/>
              </a:ext>
            </a:extLst>
          </p:cNvPr>
          <p:cNvCxnSpPr>
            <a:stCxn id="7" idx="2"/>
            <a:endCxn id="65" idx="0"/>
          </p:cNvCxnSpPr>
          <p:nvPr/>
        </p:nvCxnSpPr>
        <p:spPr>
          <a:xfrm rot="16200000" flipH="1">
            <a:off x="4606502" y="2380094"/>
            <a:ext cx="433018" cy="2381"/>
          </a:xfrm>
          <a:prstGeom prst="bentConnector3">
            <a:avLst/>
          </a:prstGeom>
          <a:ln>
            <a:solidFill>
              <a:srgbClr val="2AAC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69833C4-D667-A82D-AF6D-1D52C4014831}"/>
              </a:ext>
            </a:extLst>
          </p:cNvPr>
          <p:cNvSpPr txBox="1"/>
          <p:nvPr/>
        </p:nvSpPr>
        <p:spPr>
          <a:xfrm>
            <a:off x="9556221" y="3348798"/>
            <a:ext cx="2461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Type</a:t>
            </a:r>
            <a:endParaRPr lang="en-DK" dirty="0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3FB85643-EF56-CE91-DEDA-A376CC6A41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13330" y="3267946"/>
            <a:ext cx="254832" cy="254832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5DFAA4C2-BE32-8D16-EDDF-CC8999E275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74221" y="3261881"/>
            <a:ext cx="254832" cy="254832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480C2E77-5813-DD46-C0CA-77F4AB69DA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91548" y="3261881"/>
            <a:ext cx="254832" cy="254832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5346DE52-E651-57F2-8A42-65772FD665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52439" y="3255816"/>
            <a:ext cx="254832" cy="254832"/>
          </a:xfrm>
          <a:prstGeom prst="rect">
            <a:avLst/>
          </a:prstGeom>
        </p:spPr>
      </p:pic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DEED989D-5CA5-D328-DAAF-0B72BD4F7C62}"/>
              </a:ext>
            </a:extLst>
          </p:cNvPr>
          <p:cNvCxnSpPr>
            <a:stCxn id="48" idx="2"/>
            <a:endCxn id="83" idx="0"/>
          </p:cNvCxnSpPr>
          <p:nvPr/>
        </p:nvCxnSpPr>
        <p:spPr>
          <a:xfrm rot="5400000">
            <a:off x="5145689" y="2868068"/>
            <a:ext cx="349762" cy="437865"/>
          </a:xfrm>
          <a:prstGeom prst="bentConnector3">
            <a:avLst/>
          </a:prstGeom>
          <a:ln>
            <a:solidFill>
              <a:srgbClr val="2AAC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BFDD0859-26AB-EB26-5FB5-56781C5BD18E}"/>
              </a:ext>
            </a:extLst>
          </p:cNvPr>
          <p:cNvCxnSpPr>
            <a:stCxn id="48" idx="2"/>
            <a:endCxn id="82" idx="0"/>
          </p:cNvCxnSpPr>
          <p:nvPr/>
        </p:nvCxnSpPr>
        <p:spPr>
          <a:xfrm rot="16200000" flipH="1">
            <a:off x="5412211" y="3039410"/>
            <a:ext cx="355827" cy="101244"/>
          </a:xfrm>
          <a:prstGeom prst="bentConnector3">
            <a:avLst/>
          </a:prstGeom>
          <a:ln>
            <a:solidFill>
              <a:srgbClr val="2AAC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ACAAFB1D-CC54-89F7-0079-9E75938A3F45}"/>
              </a:ext>
            </a:extLst>
          </p:cNvPr>
          <p:cNvCxnSpPr>
            <a:stCxn id="49" idx="2"/>
            <a:endCxn id="85" idx="0"/>
          </p:cNvCxnSpPr>
          <p:nvPr/>
        </p:nvCxnSpPr>
        <p:spPr>
          <a:xfrm rot="5400000">
            <a:off x="6052650" y="3039324"/>
            <a:ext cx="343697" cy="89286"/>
          </a:xfrm>
          <a:prstGeom prst="bentConnector3">
            <a:avLst/>
          </a:prstGeom>
          <a:ln>
            <a:solidFill>
              <a:srgbClr val="2AAC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D6FFF1F8-AC9C-0B39-ED74-4962F8047CD7}"/>
              </a:ext>
            </a:extLst>
          </p:cNvPr>
          <p:cNvCxnSpPr>
            <a:stCxn id="49" idx="2"/>
            <a:endCxn id="84" idx="0"/>
          </p:cNvCxnSpPr>
          <p:nvPr/>
        </p:nvCxnSpPr>
        <p:spPr>
          <a:xfrm rot="16200000" flipH="1">
            <a:off x="6319171" y="2862088"/>
            <a:ext cx="349762" cy="449823"/>
          </a:xfrm>
          <a:prstGeom prst="bentConnector3">
            <a:avLst/>
          </a:prstGeom>
          <a:ln>
            <a:solidFill>
              <a:srgbClr val="2AAC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BECE04D5-6C25-345C-3A2B-BBA6BAFD16A7}"/>
              </a:ext>
            </a:extLst>
          </p:cNvPr>
          <p:cNvSpPr txBox="1"/>
          <p:nvPr/>
        </p:nvSpPr>
        <p:spPr>
          <a:xfrm>
            <a:off x="4914996" y="3483873"/>
            <a:ext cx="4561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dirty="0">
                <a:latin typeface="Segoe UI" panose="020B0502040204020203" pitchFamily="34" charset="0"/>
                <a:cs typeface="Segoe UI" panose="020B0502040204020203" pitchFamily="34" charset="0"/>
              </a:rPr>
              <a:t>Tables</a:t>
            </a:r>
            <a:endParaRPr lang="en-DK" sz="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BE14362-8F56-B2DD-C2D1-56835A4DB546}"/>
              </a:ext>
            </a:extLst>
          </p:cNvPr>
          <p:cNvSpPr txBox="1"/>
          <p:nvPr/>
        </p:nvSpPr>
        <p:spPr>
          <a:xfrm>
            <a:off x="5423274" y="3483873"/>
            <a:ext cx="4561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Segoe UI" panose="020B0502040204020203" pitchFamily="34" charset="0"/>
                <a:cs typeface="Segoe UI" panose="020B0502040204020203" pitchFamily="34" charset="0"/>
              </a:rPr>
              <a:t>Files</a:t>
            </a:r>
            <a:endParaRPr lang="en-DK" sz="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C1EFDA7-DE55-95EF-F9D8-12778AAAE428}"/>
              </a:ext>
            </a:extLst>
          </p:cNvPr>
          <p:cNvSpPr txBox="1"/>
          <p:nvPr/>
        </p:nvSpPr>
        <p:spPr>
          <a:xfrm>
            <a:off x="6219752" y="3291339"/>
            <a:ext cx="4561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dirty="0">
                <a:latin typeface="Segoe UI" panose="020B0502040204020203" pitchFamily="34" charset="0"/>
                <a:cs typeface="Segoe UI" panose="020B0502040204020203" pitchFamily="34" charset="0"/>
              </a:rPr>
              <a:t>Tables</a:t>
            </a:r>
            <a:endParaRPr lang="en-DK" sz="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74FACB3-214C-AB44-52E2-A247405CAEA5}"/>
              </a:ext>
            </a:extLst>
          </p:cNvPr>
          <p:cNvSpPr txBox="1"/>
          <p:nvPr/>
        </p:nvSpPr>
        <p:spPr>
          <a:xfrm>
            <a:off x="6717663" y="3310510"/>
            <a:ext cx="4561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Segoe UI" panose="020B0502040204020203" pitchFamily="34" charset="0"/>
                <a:cs typeface="Segoe UI" panose="020B0502040204020203" pitchFamily="34" charset="0"/>
              </a:rPr>
              <a:t>Files</a:t>
            </a:r>
            <a:endParaRPr lang="en-DK" sz="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665A3C9-2E36-8313-8D7A-5208765ACC54}"/>
              </a:ext>
            </a:extLst>
          </p:cNvPr>
          <p:cNvSpPr txBox="1"/>
          <p:nvPr/>
        </p:nvSpPr>
        <p:spPr>
          <a:xfrm>
            <a:off x="9556221" y="4127306"/>
            <a:ext cx="2461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Subfolders</a:t>
            </a:r>
            <a:endParaRPr lang="en-DK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920CAF8-120A-B573-1404-6BBDE10F3FD1}"/>
              </a:ext>
            </a:extLst>
          </p:cNvPr>
          <p:cNvSpPr txBox="1"/>
          <p:nvPr/>
        </p:nvSpPr>
        <p:spPr>
          <a:xfrm>
            <a:off x="9556221" y="4905814"/>
            <a:ext cx="2461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Files</a:t>
            </a:r>
            <a:endParaRPr lang="en-DK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439302F-60E0-1D72-5551-73DD81C5B4D7}"/>
              </a:ext>
            </a:extLst>
          </p:cNvPr>
          <p:cNvSpPr txBox="1"/>
          <p:nvPr/>
        </p:nvSpPr>
        <p:spPr>
          <a:xfrm>
            <a:off x="9556221" y="5684322"/>
            <a:ext cx="2461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(Underlying data)</a:t>
            </a:r>
            <a:endParaRPr lang="en-DK" dirty="0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19DED712-E88E-A926-F740-0A67AE1ABD1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83398" y="3367158"/>
            <a:ext cx="107950" cy="103356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17BB0421-CD67-8505-7340-A2B17FBAE34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3215" y="3367158"/>
            <a:ext cx="89287" cy="102353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CF607435-FAF4-E9B0-A65A-43FF3668835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56471" y="3363156"/>
            <a:ext cx="107950" cy="103356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F53C5A4B-4F2F-08C7-083E-0EA32F5ECCD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06288" y="3363156"/>
            <a:ext cx="89287" cy="102353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2D8036AE-9E8A-D64F-9461-BB5B86E66A7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59805" y="5000958"/>
            <a:ext cx="240217" cy="229994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1EAC1851-1BD3-D02C-C471-347A501E40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57987" y="5000958"/>
            <a:ext cx="240217" cy="229994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1461EA3A-B009-9D22-B8D0-DF84586D61C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58581" y="5000958"/>
            <a:ext cx="240217" cy="229994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D8745A4D-21AC-336B-5C7E-75C95F7CA1E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90247" y="4190860"/>
            <a:ext cx="254832" cy="254832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2D947163-3D33-3C7D-155F-EE28666C5D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12462" y="4190860"/>
            <a:ext cx="254832" cy="254832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AAC1D8B1-30AD-AB32-7F97-1E9C8997FA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22864" y="4535951"/>
            <a:ext cx="254832" cy="254832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D9C5C40-1455-ABC6-AE49-9B1494E685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45079" y="4535951"/>
            <a:ext cx="254832" cy="254832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61AC8640-85CF-693C-3208-3434629F62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93135" y="3842303"/>
            <a:ext cx="254832" cy="254832"/>
          </a:xfrm>
          <a:prstGeom prst="rect">
            <a:avLst/>
          </a:prstGeom>
        </p:spPr>
      </p:pic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EA0BF6AF-AFA3-4191-6444-F9DEB8AE88C1}"/>
              </a:ext>
            </a:extLst>
          </p:cNvPr>
          <p:cNvCxnSpPr>
            <a:stCxn id="84" idx="2"/>
            <a:endCxn id="114" idx="0"/>
          </p:cNvCxnSpPr>
          <p:nvPr/>
        </p:nvCxnSpPr>
        <p:spPr>
          <a:xfrm>
            <a:off x="6718964" y="3516713"/>
            <a:ext cx="1587" cy="325590"/>
          </a:xfrm>
          <a:prstGeom prst="straightConnector1">
            <a:avLst/>
          </a:prstGeom>
          <a:ln>
            <a:solidFill>
              <a:srgbClr val="2AAC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B22D7FFF-FF39-A91A-3512-610AA05E7506}"/>
              </a:ext>
            </a:extLst>
          </p:cNvPr>
          <p:cNvCxnSpPr>
            <a:stCxn id="85" idx="2"/>
            <a:endCxn id="109" idx="0"/>
          </p:cNvCxnSpPr>
          <p:nvPr/>
        </p:nvCxnSpPr>
        <p:spPr>
          <a:xfrm rot="5400000">
            <a:off x="5434118" y="4255221"/>
            <a:ext cx="1490310" cy="1165"/>
          </a:xfrm>
          <a:prstGeom prst="bentConnector3">
            <a:avLst/>
          </a:prstGeom>
          <a:ln>
            <a:solidFill>
              <a:srgbClr val="2AAC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97C6405C-DBF0-B07B-74B5-CE29EAE7F896}"/>
              </a:ext>
            </a:extLst>
          </p:cNvPr>
          <p:cNvCxnSpPr>
            <a:stCxn id="85" idx="2"/>
            <a:endCxn id="107" idx="0"/>
          </p:cNvCxnSpPr>
          <p:nvPr/>
        </p:nvCxnSpPr>
        <p:spPr>
          <a:xfrm rot="5400000">
            <a:off x="5234730" y="4055833"/>
            <a:ext cx="1490310" cy="399941"/>
          </a:xfrm>
          <a:prstGeom prst="bentConnector3">
            <a:avLst/>
          </a:prstGeom>
          <a:ln>
            <a:solidFill>
              <a:srgbClr val="2AAC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27D65D62-281A-808A-495C-35000CA5F433}"/>
              </a:ext>
            </a:extLst>
          </p:cNvPr>
          <p:cNvCxnSpPr>
            <a:stCxn id="85" idx="2"/>
            <a:endCxn id="108" idx="0"/>
          </p:cNvCxnSpPr>
          <p:nvPr/>
        </p:nvCxnSpPr>
        <p:spPr>
          <a:xfrm rot="5400000">
            <a:off x="5033821" y="3854924"/>
            <a:ext cx="1490310" cy="801759"/>
          </a:xfrm>
          <a:prstGeom prst="bentConnector3">
            <a:avLst/>
          </a:prstGeom>
          <a:ln>
            <a:solidFill>
              <a:srgbClr val="2AAC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How To Generate Parquet Files in Java - The Tech Check">
            <a:extLst>
              <a:ext uri="{FF2B5EF4-FFF2-40B4-BE49-F238E27FC236}">
                <a16:creationId xmlns:a16="http://schemas.microsoft.com/office/drawing/2014/main" id="{A53B0701-BFE2-AFDC-547F-89C7879B5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444" y="5750180"/>
            <a:ext cx="338760" cy="22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" name="Picture 2" descr="How To Generate Parquet Files in Java - The Tech Check">
            <a:extLst>
              <a:ext uri="{FF2B5EF4-FFF2-40B4-BE49-F238E27FC236}">
                <a16:creationId xmlns:a16="http://schemas.microsoft.com/office/drawing/2014/main" id="{C28AD079-E3E9-80DA-F00F-6BF88E7A8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140" y="5750179"/>
            <a:ext cx="351708" cy="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2" descr="How To Generate Parquet Files in Java - The Tech Check">
            <a:extLst>
              <a:ext uri="{FF2B5EF4-FFF2-40B4-BE49-F238E27FC236}">
                <a16:creationId xmlns:a16="http://schemas.microsoft.com/office/drawing/2014/main" id="{DCB0587F-9FAA-22DD-F194-80ACF4819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834" y="5750180"/>
            <a:ext cx="351710" cy="2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84A6C931-5666-E769-8A01-1AC010386F75}"/>
              </a:ext>
            </a:extLst>
          </p:cNvPr>
          <p:cNvCxnSpPr>
            <a:stCxn id="109" idx="2"/>
            <a:endCxn id="5122" idx="0"/>
          </p:cNvCxnSpPr>
          <p:nvPr/>
        </p:nvCxnSpPr>
        <p:spPr>
          <a:xfrm rot="5400000">
            <a:off x="5918643" y="5490133"/>
            <a:ext cx="519228" cy="866"/>
          </a:xfrm>
          <a:prstGeom prst="bentConnector3">
            <a:avLst/>
          </a:prstGeom>
          <a:ln>
            <a:solidFill>
              <a:srgbClr val="2AAC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CA1A4867-585D-0859-8343-3DB6C1B1BB52}"/>
              </a:ext>
            </a:extLst>
          </p:cNvPr>
          <p:cNvCxnSpPr>
            <a:stCxn id="109" idx="2"/>
            <a:endCxn id="153" idx="0"/>
          </p:cNvCxnSpPr>
          <p:nvPr/>
        </p:nvCxnSpPr>
        <p:spPr>
          <a:xfrm rot="5400000">
            <a:off x="5725229" y="5296717"/>
            <a:ext cx="519227" cy="387696"/>
          </a:xfrm>
          <a:prstGeom prst="bentConnector3">
            <a:avLst/>
          </a:prstGeom>
          <a:ln>
            <a:solidFill>
              <a:srgbClr val="2AAC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ED84AB82-4AF2-BDEA-3E59-A0657BB109A6}"/>
              </a:ext>
            </a:extLst>
          </p:cNvPr>
          <p:cNvCxnSpPr>
            <a:stCxn id="109" idx="2"/>
            <a:endCxn id="154" idx="0"/>
          </p:cNvCxnSpPr>
          <p:nvPr/>
        </p:nvCxnSpPr>
        <p:spPr>
          <a:xfrm rot="5400000">
            <a:off x="5528576" y="5100066"/>
            <a:ext cx="519228" cy="781001"/>
          </a:xfrm>
          <a:prstGeom prst="bentConnector3">
            <a:avLst/>
          </a:prstGeom>
          <a:ln>
            <a:solidFill>
              <a:srgbClr val="2AAC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2" name="Picture 161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29A807B6-D916-D0EC-50DE-6E8D2FDE367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800" y="5744706"/>
            <a:ext cx="249048" cy="249048"/>
          </a:xfrm>
          <a:prstGeom prst="rect">
            <a:avLst/>
          </a:prstGeom>
        </p:spPr>
      </p:pic>
      <p:cxnSp>
        <p:nvCxnSpPr>
          <p:cNvPr id="164" name="Connector: Elbow 163">
            <a:extLst>
              <a:ext uri="{FF2B5EF4-FFF2-40B4-BE49-F238E27FC236}">
                <a16:creationId xmlns:a16="http://schemas.microsoft.com/office/drawing/2014/main" id="{D3FA0D8E-318F-1A53-D358-3B4A57A3B72E}"/>
              </a:ext>
            </a:extLst>
          </p:cNvPr>
          <p:cNvCxnSpPr>
            <a:cxnSpLocks/>
            <a:stCxn id="109" idx="2"/>
            <a:endCxn id="162" idx="0"/>
          </p:cNvCxnSpPr>
          <p:nvPr/>
        </p:nvCxnSpPr>
        <p:spPr>
          <a:xfrm rot="16200000" flipH="1">
            <a:off x="6089130" y="5320512"/>
            <a:ext cx="513754" cy="334634"/>
          </a:xfrm>
          <a:prstGeom prst="bentConnector3">
            <a:avLst/>
          </a:prstGeom>
          <a:ln>
            <a:solidFill>
              <a:srgbClr val="2AAC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2" descr="How To Generate Parquet Files in Java - The Tech Check">
            <a:extLst>
              <a:ext uri="{FF2B5EF4-FFF2-40B4-BE49-F238E27FC236}">
                <a16:creationId xmlns:a16="http://schemas.microsoft.com/office/drawing/2014/main" id="{6CAB7013-5B97-B46D-70F4-43B19AF1E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101" y="4991949"/>
            <a:ext cx="338760" cy="22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2" descr="How To Generate Parquet Files in Java - The Tech Check">
            <a:extLst>
              <a:ext uri="{FF2B5EF4-FFF2-40B4-BE49-F238E27FC236}">
                <a16:creationId xmlns:a16="http://schemas.microsoft.com/office/drawing/2014/main" id="{F45A87BE-41DB-AB90-20B3-949EA85AD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99" y="4991949"/>
            <a:ext cx="338760" cy="22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2" name="Picture 181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6257E1BD-9652-672D-2D49-22EE2A7533A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842" y="4994210"/>
            <a:ext cx="240217" cy="240217"/>
          </a:xfrm>
          <a:prstGeom prst="rect">
            <a:avLst/>
          </a:prstGeom>
        </p:spPr>
      </p:pic>
      <p:pic>
        <p:nvPicPr>
          <p:cNvPr id="183" name="Picture 2" descr="How To Generate Parquet Files in Java - The Tech Check">
            <a:extLst>
              <a:ext uri="{FF2B5EF4-FFF2-40B4-BE49-F238E27FC236}">
                <a16:creationId xmlns:a16="http://schemas.microsoft.com/office/drawing/2014/main" id="{5E668285-D6EA-512C-1CE4-4C91691D7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736" y="5705734"/>
            <a:ext cx="338760" cy="22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" name="Picture 2" descr="How To Generate Parquet Files in Java - The Tech Check">
            <a:extLst>
              <a:ext uri="{FF2B5EF4-FFF2-40B4-BE49-F238E27FC236}">
                <a16:creationId xmlns:a16="http://schemas.microsoft.com/office/drawing/2014/main" id="{B19FC03B-4D7B-B39E-3542-AEEF54424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432" y="5705733"/>
            <a:ext cx="351708" cy="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6" name="Picture 185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6A885916-EA14-507C-35C1-8770922B03B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92" y="5700260"/>
            <a:ext cx="249048" cy="249048"/>
          </a:xfrm>
          <a:prstGeom prst="rect">
            <a:avLst/>
          </a:prstGeom>
        </p:spPr>
      </p:pic>
      <p:cxnSp>
        <p:nvCxnSpPr>
          <p:cNvPr id="190" name="Connector: Elbow 189">
            <a:extLst>
              <a:ext uri="{FF2B5EF4-FFF2-40B4-BE49-F238E27FC236}">
                <a16:creationId xmlns:a16="http://schemas.microsoft.com/office/drawing/2014/main" id="{30A5A39D-7A5F-3BAE-3EC6-AB744F844A55}"/>
              </a:ext>
            </a:extLst>
          </p:cNvPr>
          <p:cNvCxnSpPr>
            <a:stCxn id="182" idx="2"/>
            <a:endCxn id="184" idx="0"/>
          </p:cNvCxnSpPr>
          <p:nvPr/>
        </p:nvCxnSpPr>
        <p:spPr>
          <a:xfrm rot="5400000">
            <a:off x="7347966" y="5352748"/>
            <a:ext cx="471306" cy="234665"/>
          </a:xfrm>
          <a:prstGeom prst="bentConnector3">
            <a:avLst/>
          </a:prstGeom>
          <a:ln>
            <a:solidFill>
              <a:srgbClr val="2AAC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0" name="Connector: Elbow 5119">
            <a:extLst>
              <a:ext uri="{FF2B5EF4-FFF2-40B4-BE49-F238E27FC236}">
                <a16:creationId xmlns:a16="http://schemas.microsoft.com/office/drawing/2014/main" id="{9E7135D6-7125-61B3-E9E6-588BD6179658}"/>
              </a:ext>
            </a:extLst>
          </p:cNvPr>
          <p:cNvCxnSpPr>
            <a:stCxn id="182" idx="2"/>
            <a:endCxn id="183" idx="0"/>
          </p:cNvCxnSpPr>
          <p:nvPr/>
        </p:nvCxnSpPr>
        <p:spPr>
          <a:xfrm rot="16200000" flipH="1">
            <a:off x="7541380" y="5393997"/>
            <a:ext cx="471307" cy="152165"/>
          </a:xfrm>
          <a:prstGeom prst="bentConnector3">
            <a:avLst/>
          </a:prstGeom>
          <a:ln>
            <a:solidFill>
              <a:srgbClr val="2AAC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3" name="Connector: Elbow 5122">
            <a:extLst>
              <a:ext uri="{FF2B5EF4-FFF2-40B4-BE49-F238E27FC236}">
                <a16:creationId xmlns:a16="http://schemas.microsoft.com/office/drawing/2014/main" id="{18C9350B-2ABE-B7DE-00DF-57C8967A8773}"/>
              </a:ext>
            </a:extLst>
          </p:cNvPr>
          <p:cNvCxnSpPr>
            <a:stCxn id="182" idx="2"/>
            <a:endCxn id="186" idx="0"/>
          </p:cNvCxnSpPr>
          <p:nvPr/>
        </p:nvCxnSpPr>
        <p:spPr>
          <a:xfrm rot="16200000" flipH="1">
            <a:off x="7711867" y="5223510"/>
            <a:ext cx="465833" cy="487665"/>
          </a:xfrm>
          <a:prstGeom prst="bentConnector3">
            <a:avLst/>
          </a:prstGeom>
          <a:ln>
            <a:solidFill>
              <a:srgbClr val="2AAC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7" name="Straight Arrow Connector 5126">
            <a:extLst>
              <a:ext uri="{FF2B5EF4-FFF2-40B4-BE49-F238E27FC236}">
                <a16:creationId xmlns:a16="http://schemas.microsoft.com/office/drawing/2014/main" id="{C27FC7EE-278A-9DD9-E1F5-3594A5CEE52D}"/>
              </a:ext>
            </a:extLst>
          </p:cNvPr>
          <p:cNvCxnSpPr>
            <a:endCxn id="179" idx="0"/>
          </p:cNvCxnSpPr>
          <p:nvPr/>
        </p:nvCxnSpPr>
        <p:spPr>
          <a:xfrm>
            <a:off x="6972495" y="4786020"/>
            <a:ext cx="1986" cy="205929"/>
          </a:xfrm>
          <a:prstGeom prst="straightConnector1">
            <a:avLst/>
          </a:prstGeom>
          <a:ln>
            <a:solidFill>
              <a:srgbClr val="2AAC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9" name="Connector: Elbow 5128">
            <a:extLst>
              <a:ext uri="{FF2B5EF4-FFF2-40B4-BE49-F238E27FC236}">
                <a16:creationId xmlns:a16="http://schemas.microsoft.com/office/drawing/2014/main" id="{480A36E7-7B88-14A7-877A-1FFD6F7C58F3}"/>
              </a:ext>
            </a:extLst>
          </p:cNvPr>
          <p:cNvCxnSpPr>
            <a:cxnSpLocks/>
            <a:endCxn id="180" idx="0"/>
          </p:cNvCxnSpPr>
          <p:nvPr/>
        </p:nvCxnSpPr>
        <p:spPr>
          <a:xfrm rot="5400000">
            <a:off x="7313429" y="4936495"/>
            <a:ext cx="110905" cy="3"/>
          </a:xfrm>
          <a:prstGeom prst="bentConnector3">
            <a:avLst>
              <a:gd name="adj1" fmla="val 50000"/>
            </a:avLst>
          </a:prstGeom>
          <a:ln>
            <a:solidFill>
              <a:srgbClr val="2AAC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1" name="Connector: Elbow 5130">
            <a:extLst>
              <a:ext uri="{FF2B5EF4-FFF2-40B4-BE49-F238E27FC236}">
                <a16:creationId xmlns:a16="http://schemas.microsoft.com/office/drawing/2014/main" id="{E5F36DCC-E69A-EE23-F063-959E1F9901E3}"/>
              </a:ext>
            </a:extLst>
          </p:cNvPr>
          <p:cNvCxnSpPr>
            <a:endCxn id="182" idx="0"/>
          </p:cNvCxnSpPr>
          <p:nvPr/>
        </p:nvCxnSpPr>
        <p:spPr>
          <a:xfrm rot="16200000" flipH="1">
            <a:off x="7246916" y="4540174"/>
            <a:ext cx="179615" cy="728456"/>
          </a:xfrm>
          <a:prstGeom prst="bentConnector3">
            <a:avLst>
              <a:gd name="adj1" fmla="val 33209"/>
            </a:avLst>
          </a:prstGeom>
          <a:ln>
            <a:solidFill>
              <a:srgbClr val="2AAC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3" name="Straight Arrow Connector 5132">
            <a:extLst>
              <a:ext uri="{FF2B5EF4-FFF2-40B4-BE49-F238E27FC236}">
                <a16:creationId xmlns:a16="http://schemas.microsoft.com/office/drawing/2014/main" id="{D173FD8D-BB38-FE32-16CD-BE32BB3D09F9}"/>
              </a:ext>
            </a:extLst>
          </p:cNvPr>
          <p:cNvCxnSpPr>
            <a:stCxn id="110" idx="2"/>
            <a:endCxn id="112" idx="0"/>
          </p:cNvCxnSpPr>
          <p:nvPr/>
        </p:nvCxnSpPr>
        <p:spPr>
          <a:xfrm flipH="1">
            <a:off x="6550280" y="4445692"/>
            <a:ext cx="167383" cy="90259"/>
          </a:xfrm>
          <a:prstGeom prst="straightConnector1">
            <a:avLst/>
          </a:prstGeom>
          <a:ln>
            <a:solidFill>
              <a:srgbClr val="2AAC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5" name="Straight Arrow Connector 5134">
            <a:extLst>
              <a:ext uri="{FF2B5EF4-FFF2-40B4-BE49-F238E27FC236}">
                <a16:creationId xmlns:a16="http://schemas.microsoft.com/office/drawing/2014/main" id="{BACF93BA-FDC3-54AC-3E8C-E9599E3C4AD7}"/>
              </a:ext>
            </a:extLst>
          </p:cNvPr>
          <p:cNvCxnSpPr>
            <a:stCxn id="110" idx="2"/>
            <a:endCxn id="113" idx="0"/>
          </p:cNvCxnSpPr>
          <p:nvPr/>
        </p:nvCxnSpPr>
        <p:spPr>
          <a:xfrm>
            <a:off x="6717663" y="4445692"/>
            <a:ext cx="254832" cy="90259"/>
          </a:xfrm>
          <a:prstGeom prst="straightConnector1">
            <a:avLst/>
          </a:prstGeom>
          <a:ln>
            <a:solidFill>
              <a:srgbClr val="2AAC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7" name="Straight Arrow Connector 5136">
            <a:extLst>
              <a:ext uri="{FF2B5EF4-FFF2-40B4-BE49-F238E27FC236}">
                <a16:creationId xmlns:a16="http://schemas.microsoft.com/office/drawing/2014/main" id="{954B8C98-BA4C-4CFE-8CBB-1A2F9A604604}"/>
              </a:ext>
            </a:extLst>
          </p:cNvPr>
          <p:cNvCxnSpPr>
            <a:stCxn id="114" idx="2"/>
            <a:endCxn id="110" idx="0"/>
          </p:cNvCxnSpPr>
          <p:nvPr/>
        </p:nvCxnSpPr>
        <p:spPr>
          <a:xfrm flipH="1">
            <a:off x="6717663" y="4097135"/>
            <a:ext cx="2888" cy="93725"/>
          </a:xfrm>
          <a:prstGeom prst="straightConnector1">
            <a:avLst/>
          </a:prstGeom>
          <a:ln>
            <a:solidFill>
              <a:srgbClr val="2AAC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9" name="Straight Arrow Connector 5138">
            <a:extLst>
              <a:ext uri="{FF2B5EF4-FFF2-40B4-BE49-F238E27FC236}">
                <a16:creationId xmlns:a16="http://schemas.microsoft.com/office/drawing/2014/main" id="{BB2FF347-4710-F14C-327F-BAFED6B5C61F}"/>
              </a:ext>
            </a:extLst>
          </p:cNvPr>
          <p:cNvCxnSpPr>
            <a:stCxn id="114" idx="2"/>
            <a:endCxn id="111" idx="0"/>
          </p:cNvCxnSpPr>
          <p:nvPr/>
        </p:nvCxnSpPr>
        <p:spPr>
          <a:xfrm>
            <a:off x="6720551" y="4097135"/>
            <a:ext cx="419327" cy="93725"/>
          </a:xfrm>
          <a:prstGeom prst="straightConnector1">
            <a:avLst/>
          </a:prstGeom>
          <a:ln>
            <a:solidFill>
              <a:srgbClr val="2AAC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8C8B122-947B-1163-90A2-1C12B465B92F}"/>
              </a:ext>
            </a:extLst>
          </p:cNvPr>
          <p:cNvSpPr txBox="1"/>
          <p:nvPr/>
        </p:nvSpPr>
        <p:spPr>
          <a:xfrm>
            <a:off x="3094563" y="3904046"/>
            <a:ext cx="1834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No folder structure for tables</a:t>
            </a:r>
            <a:endParaRPr lang="en-DK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D2736-0D37-9C82-FDA9-283346A2F39B}"/>
              </a:ext>
            </a:extLst>
          </p:cNvPr>
          <p:cNvSpPr txBox="1"/>
          <p:nvPr/>
        </p:nvSpPr>
        <p:spPr>
          <a:xfrm>
            <a:off x="2568993" y="3637253"/>
            <a:ext cx="5196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rgbClr val="78D3B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  <a:endParaRPr lang="en-DK" sz="8000" b="1" dirty="0">
              <a:solidFill>
                <a:srgbClr val="78D3B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953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A7FA8A-B992-D2C6-5A68-A4F47563493A}"/>
              </a:ext>
            </a:extLst>
          </p:cNvPr>
          <p:cNvSpPr txBox="1"/>
          <p:nvPr/>
        </p:nvSpPr>
        <p:spPr>
          <a:xfrm>
            <a:off x="1381638" y="673045"/>
            <a:ext cx="8026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4242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Enjoy!</a:t>
            </a:r>
            <a:endParaRPr lang="en-DK" sz="4000" dirty="0">
              <a:solidFill>
                <a:srgbClr val="42424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Graphic 10">
            <a:extLst>
              <a:ext uri="{FF2B5EF4-FFF2-40B4-BE49-F238E27FC236}">
                <a16:creationId xmlns:a16="http://schemas.microsoft.com/office/drawing/2014/main" id="{9C0DF2AA-DACF-555A-EA84-E728D7867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796" y="745232"/>
            <a:ext cx="564570" cy="5635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8B4ED8B-8526-4936-5D9A-74D2157A7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2085975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131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66DDA7-ECA5-E1EB-AA14-81B4B930B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638" y="2682293"/>
            <a:ext cx="10355367" cy="581777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7013676-BA55-CB64-E0B1-17E2AEAB4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796" y="745828"/>
            <a:ext cx="564570" cy="5623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456882-F2C0-F347-9546-4A01C46C354F}"/>
              </a:ext>
            </a:extLst>
          </p:cNvPr>
          <p:cNvSpPr txBox="1"/>
          <p:nvPr/>
        </p:nvSpPr>
        <p:spPr>
          <a:xfrm>
            <a:off x="1381638" y="673045"/>
            <a:ext cx="8026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4242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Architecture blueprints</a:t>
            </a:r>
            <a:endParaRPr lang="en-DK" sz="4000">
              <a:solidFill>
                <a:srgbClr val="42424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87ADBBB-B94A-A3CE-62F0-D4C1C7117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419" y="3770058"/>
            <a:ext cx="3175055" cy="12177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D478F4-A2A3-FB7F-94B5-AEC53FEA8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4055" y="834063"/>
            <a:ext cx="2801969" cy="126014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48678B0-8F4A-43F1-DFC2-BEB291093E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1296" y="1880823"/>
            <a:ext cx="3089721" cy="139388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392207A-16CA-BA9F-9593-5FB4C133BB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3416" y="3061321"/>
            <a:ext cx="3288331" cy="153098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5D0E9E2-A7A8-C4BB-3B9D-85B66C706D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9587" y="2205264"/>
            <a:ext cx="1945312" cy="139388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BF7629-ABD0-204F-4395-B4C13A23DA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97994" y="4378920"/>
            <a:ext cx="4918678" cy="8532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6897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93B909E-AD77-BD7A-1154-3E355C060F3C}"/>
              </a:ext>
            </a:extLst>
          </p:cNvPr>
          <p:cNvGrpSpPr/>
          <p:nvPr/>
        </p:nvGrpSpPr>
        <p:grpSpPr>
          <a:xfrm>
            <a:off x="949000" y="1649944"/>
            <a:ext cx="1615398" cy="549976"/>
            <a:chOff x="8166599" y="5943600"/>
            <a:chExt cx="2187354" cy="744703"/>
          </a:xfrm>
        </p:grpSpPr>
        <p:sp>
          <p:nvSpPr>
            <p:cNvPr id="21" name="Rounded Rectangle 5">
              <a:extLst>
                <a:ext uri="{FF2B5EF4-FFF2-40B4-BE49-F238E27FC236}">
                  <a16:creationId xmlns:a16="http://schemas.microsoft.com/office/drawing/2014/main" id="{FC87B009-CE03-5D5E-E9CB-2C8E5E7E9961}"/>
                </a:ext>
              </a:extLst>
            </p:cNvPr>
            <p:cNvSpPr/>
            <p:nvPr/>
          </p:nvSpPr>
          <p:spPr>
            <a:xfrm>
              <a:off x="8166599" y="5943600"/>
              <a:ext cx="1552439" cy="744703"/>
            </a:xfrm>
            <a:prstGeom prst="roundRect">
              <a:avLst>
                <a:gd name="adj" fmla="val 9043"/>
              </a:avLst>
            </a:prstGeom>
            <a:solidFill>
              <a:schemeClr val="bg1">
                <a:lumMod val="95000"/>
              </a:schemeClr>
            </a:solidFill>
            <a:ln w="25400"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74300">
                <a:lnSpc>
                  <a:spcPct val="130000"/>
                </a:lnSpc>
              </a:pPr>
              <a:endParaRPr lang="en-US" sz="1200" err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6F08DF6-7A8A-D5C8-AD4B-915F7E696813}"/>
                </a:ext>
              </a:extLst>
            </p:cNvPr>
            <p:cNvSpPr txBox="1"/>
            <p:nvPr/>
          </p:nvSpPr>
          <p:spPr>
            <a:xfrm>
              <a:off x="8524570" y="6086740"/>
              <a:ext cx="1829383" cy="458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spc="200">
                  <a:latin typeface="Segoe UI" panose="020B0502040204020203" pitchFamily="34" charset="0"/>
                  <a:cs typeface="Segoe UI" panose="020B0502040204020203" pitchFamily="34" charset="0"/>
                </a:rPr>
                <a:t>ALL</a:t>
              </a:r>
              <a:endParaRPr lang="en-DK" sz="1600" spc="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E7013676-BA55-CB64-E0B1-17E2AEAB4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796" y="745828"/>
            <a:ext cx="564570" cy="5623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456882-F2C0-F347-9546-4A01C46C354F}"/>
              </a:ext>
            </a:extLst>
          </p:cNvPr>
          <p:cNvSpPr txBox="1"/>
          <p:nvPr/>
        </p:nvSpPr>
        <p:spPr>
          <a:xfrm>
            <a:off x="1381638" y="673045"/>
            <a:ext cx="8026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4242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Processing Flow</a:t>
            </a:r>
            <a:endParaRPr lang="en-DK" sz="4000" dirty="0">
              <a:solidFill>
                <a:srgbClr val="42424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1D975E2-E83E-8634-481C-CD768CD4A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59639" y="2489797"/>
            <a:ext cx="9264708" cy="237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726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7013676-BA55-CB64-E0B1-17E2AEAB4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796" y="745828"/>
            <a:ext cx="564570" cy="5623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456882-F2C0-F347-9546-4A01C46C354F}"/>
              </a:ext>
            </a:extLst>
          </p:cNvPr>
          <p:cNvSpPr txBox="1"/>
          <p:nvPr/>
        </p:nvSpPr>
        <p:spPr>
          <a:xfrm>
            <a:off x="1381637" y="685201"/>
            <a:ext cx="8026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4242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Agenda</a:t>
            </a:r>
            <a:endParaRPr lang="en-DK" sz="4000" dirty="0">
              <a:solidFill>
                <a:srgbClr val="42424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84319E-7CC5-DC88-5A36-68748569F4DA}"/>
              </a:ext>
            </a:extLst>
          </p:cNvPr>
          <p:cNvSpPr txBox="1"/>
          <p:nvPr/>
        </p:nvSpPr>
        <p:spPr>
          <a:xfrm>
            <a:off x="931080" y="1837985"/>
            <a:ext cx="112609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1F2328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08:00-09:00:</a:t>
            </a:r>
            <a:r>
              <a:rPr lang="en-US" b="0" i="0" dirty="0">
                <a:solidFill>
                  <a:srgbClr val="1F2328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Arrival, registration and breakfast</a:t>
            </a: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b="1" i="0" dirty="0">
                <a:solidFill>
                  <a:srgbClr val="1F2328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09:00-09:30:</a:t>
            </a:r>
            <a:r>
              <a:rPr lang="en-US" b="0" i="0" dirty="0">
                <a:solidFill>
                  <a:srgbClr val="1F2328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Intro to Fabric and the use cases for the platform w/ Brian &amp; Mathias</a:t>
            </a: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b="1" i="0" dirty="0">
                <a:solidFill>
                  <a:srgbClr val="1F2328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09:30-10:20:</a:t>
            </a:r>
            <a:r>
              <a:rPr lang="en-US" b="0" i="0" dirty="0">
                <a:solidFill>
                  <a:srgbClr val="1F2328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Ingestion of data using Data Pipelines - with hands on labs w/ Mathias</a:t>
            </a: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b="1" i="0" dirty="0">
                <a:solidFill>
                  <a:srgbClr val="1F2328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10:20-11:10:</a:t>
            </a:r>
            <a:r>
              <a:rPr lang="en-US" b="0" i="0" dirty="0">
                <a:solidFill>
                  <a:srgbClr val="1F2328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Notebooks &amp; Data transformation using Dataflow Gen2 - with hands on labs - w/ Henri &amp; Christian</a:t>
            </a: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b="1" i="0" dirty="0">
                <a:solidFill>
                  <a:srgbClr val="1F2328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11:10-11:20:</a:t>
            </a:r>
            <a:r>
              <a:rPr lang="en-US" b="0" i="0" dirty="0">
                <a:solidFill>
                  <a:srgbClr val="1F2328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10 min break</a:t>
            </a: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b="1" i="0" dirty="0">
                <a:solidFill>
                  <a:srgbClr val="1F2328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11:20-12:10:</a:t>
            </a:r>
            <a:r>
              <a:rPr lang="en-US" b="0" i="0" dirty="0">
                <a:solidFill>
                  <a:srgbClr val="1F2328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Data Warehouse in Fabric - with hands on labs w/ Christian</a:t>
            </a: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b="1" i="0" dirty="0">
                <a:solidFill>
                  <a:srgbClr val="1F2328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12:10-13:00:</a:t>
            </a:r>
            <a:r>
              <a:rPr lang="en-US" b="0" i="0" dirty="0">
                <a:solidFill>
                  <a:srgbClr val="1F2328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Lunch</a:t>
            </a: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b="1" i="0" dirty="0">
                <a:solidFill>
                  <a:srgbClr val="1F2328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13:00-13:50:</a:t>
            </a:r>
            <a:r>
              <a:rPr lang="en-US" b="0" i="0" dirty="0">
                <a:solidFill>
                  <a:srgbClr val="1F2328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Data Science in Fabric - with hands on labs w/ Henri</a:t>
            </a: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b="1" i="0" dirty="0">
                <a:solidFill>
                  <a:srgbClr val="1F2328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13:50-14:00:</a:t>
            </a:r>
            <a:r>
              <a:rPr lang="en-US" b="0" i="0" dirty="0">
                <a:solidFill>
                  <a:srgbClr val="1F2328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10 min break</a:t>
            </a: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b="1" i="0" dirty="0">
                <a:solidFill>
                  <a:srgbClr val="1F2328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14:00-14:50:</a:t>
            </a:r>
            <a:r>
              <a:rPr lang="en-US" b="0" i="0" dirty="0">
                <a:solidFill>
                  <a:srgbClr val="1F2328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Real-time analytics - with hands on labs w/ Brian</a:t>
            </a: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b="1" i="0" dirty="0">
                <a:solidFill>
                  <a:srgbClr val="1F2328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14:50-15:00:</a:t>
            </a:r>
            <a:r>
              <a:rPr lang="en-US" b="0" i="0" dirty="0">
                <a:solidFill>
                  <a:srgbClr val="1F2328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10 min break</a:t>
            </a: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b="1" i="0" dirty="0">
                <a:solidFill>
                  <a:srgbClr val="1F2328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15:00-15:50:</a:t>
            </a:r>
            <a:r>
              <a:rPr lang="en-US" b="0" i="0" dirty="0">
                <a:solidFill>
                  <a:srgbClr val="1F2328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Power BI analytics using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Direkt</a:t>
            </a:r>
            <a:r>
              <a:rPr lang="en-US" b="0" i="0" dirty="0">
                <a:solidFill>
                  <a:srgbClr val="1F2328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Lake - with hands on labs w/ Lars</a:t>
            </a: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b="1" i="0" dirty="0">
                <a:solidFill>
                  <a:srgbClr val="1F2328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15:50-16:30:</a:t>
            </a:r>
            <a:r>
              <a:rPr lang="en-US" b="0" i="0" dirty="0">
                <a:solidFill>
                  <a:srgbClr val="1F2328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Pespectives</a:t>
            </a:r>
            <a:r>
              <a:rPr lang="en-US" b="0" i="0" dirty="0">
                <a:solidFill>
                  <a:srgbClr val="1F2328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Roll-off and closing</a:t>
            </a:r>
            <a:endParaRPr lang="en-US" dirty="0">
              <a:solidFill>
                <a:srgbClr val="3741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777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64716165-8CA6-8A16-4C46-99305E74F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171039" y="2192667"/>
            <a:ext cx="7880400" cy="341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C93B909E-AD77-BD7A-1154-3E355C060F3C}"/>
              </a:ext>
            </a:extLst>
          </p:cNvPr>
          <p:cNvGrpSpPr/>
          <p:nvPr/>
        </p:nvGrpSpPr>
        <p:grpSpPr>
          <a:xfrm>
            <a:off x="949000" y="1649944"/>
            <a:ext cx="1615398" cy="549976"/>
            <a:chOff x="8166599" y="5943600"/>
            <a:chExt cx="2187354" cy="744703"/>
          </a:xfrm>
        </p:grpSpPr>
        <p:sp>
          <p:nvSpPr>
            <p:cNvPr id="21" name="Rounded Rectangle 5">
              <a:extLst>
                <a:ext uri="{FF2B5EF4-FFF2-40B4-BE49-F238E27FC236}">
                  <a16:creationId xmlns:a16="http://schemas.microsoft.com/office/drawing/2014/main" id="{FC87B009-CE03-5D5E-E9CB-2C8E5E7E9961}"/>
                </a:ext>
              </a:extLst>
            </p:cNvPr>
            <p:cNvSpPr/>
            <p:nvPr/>
          </p:nvSpPr>
          <p:spPr>
            <a:xfrm>
              <a:off x="8166599" y="5943600"/>
              <a:ext cx="1552439" cy="744703"/>
            </a:xfrm>
            <a:prstGeom prst="roundRect">
              <a:avLst>
                <a:gd name="adj" fmla="val 9043"/>
              </a:avLst>
            </a:prstGeom>
            <a:solidFill>
              <a:schemeClr val="bg1">
                <a:lumMod val="95000"/>
              </a:schemeClr>
            </a:solidFill>
            <a:ln w="25400"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74300">
                <a:lnSpc>
                  <a:spcPct val="130000"/>
                </a:lnSpc>
              </a:pPr>
              <a:endParaRPr lang="en-US" sz="1200" err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6F08DF6-7A8A-D5C8-AD4B-915F7E696813}"/>
                </a:ext>
              </a:extLst>
            </p:cNvPr>
            <p:cNvSpPr txBox="1"/>
            <p:nvPr/>
          </p:nvSpPr>
          <p:spPr>
            <a:xfrm>
              <a:off x="8524570" y="6086740"/>
              <a:ext cx="1829383" cy="458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spc="200">
                  <a:latin typeface="Segoe UI" panose="020B0502040204020203" pitchFamily="34" charset="0"/>
                  <a:cs typeface="Segoe UI" panose="020B0502040204020203" pitchFamily="34" charset="0"/>
                </a:rPr>
                <a:t>ALL</a:t>
              </a:r>
              <a:endParaRPr lang="en-DK" sz="1600" spc="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E7013676-BA55-CB64-E0B1-17E2AEAB4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796" y="745828"/>
            <a:ext cx="564570" cy="5623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456882-F2C0-F347-9546-4A01C46C354F}"/>
              </a:ext>
            </a:extLst>
          </p:cNvPr>
          <p:cNvSpPr txBox="1"/>
          <p:nvPr/>
        </p:nvSpPr>
        <p:spPr>
          <a:xfrm>
            <a:off x="1381638" y="673045"/>
            <a:ext cx="8026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4242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Architecture blueprint</a:t>
            </a:r>
            <a:endParaRPr lang="en-DK" sz="4000" dirty="0">
              <a:solidFill>
                <a:srgbClr val="42424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6C5207-259C-CBB8-DC9D-938D72216838}"/>
              </a:ext>
            </a:extLst>
          </p:cNvPr>
          <p:cNvSpPr txBox="1"/>
          <p:nvPr/>
        </p:nvSpPr>
        <p:spPr>
          <a:xfrm>
            <a:off x="3399790" y="5825935"/>
            <a:ext cx="5392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2AAA9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Data Platform</a:t>
            </a:r>
            <a:endParaRPr lang="en-DK" sz="2800">
              <a:solidFill>
                <a:srgbClr val="2AAA9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772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453716E3-5EE0-D090-14EF-F385AB9E3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136830" y="2186805"/>
            <a:ext cx="7880400" cy="2535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C93B909E-AD77-BD7A-1154-3E355C060F3C}"/>
              </a:ext>
            </a:extLst>
          </p:cNvPr>
          <p:cNvGrpSpPr/>
          <p:nvPr/>
        </p:nvGrpSpPr>
        <p:grpSpPr>
          <a:xfrm>
            <a:off x="949000" y="1649944"/>
            <a:ext cx="1615398" cy="549976"/>
            <a:chOff x="8166599" y="5943600"/>
            <a:chExt cx="2187354" cy="744703"/>
          </a:xfrm>
        </p:grpSpPr>
        <p:sp>
          <p:nvSpPr>
            <p:cNvPr id="21" name="Rounded Rectangle 5">
              <a:extLst>
                <a:ext uri="{FF2B5EF4-FFF2-40B4-BE49-F238E27FC236}">
                  <a16:creationId xmlns:a16="http://schemas.microsoft.com/office/drawing/2014/main" id="{FC87B009-CE03-5D5E-E9CB-2C8E5E7E9961}"/>
                </a:ext>
              </a:extLst>
            </p:cNvPr>
            <p:cNvSpPr/>
            <p:nvPr/>
          </p:nvSpPr>
          <p:spPr>
            <a:xfrm>
              <a:off x="8166599" y="5943600"/>
              <a:ext cx="1552439" cy="744703"/>
            </a:xfrm>
            <a:prstGeom prst="roundRect">
              <a:avLst>
                <a:gd name="adj" fmla="val 9043"/>
              </a:avLst>
            </a:prstGeom>
            <a:solidFill>
              <a:schemeClr val="bg1">
                <a:lumMod val="95000"/>
              </a:schemeClr>
            </a:solidFill>
            <a:ln w="25400"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74300">
                <a:lnSpc>
                  <a:spcPct val="130000"/>
                </a:lnSpc>
              </a:pPr>
              <a:endParaRPr lang="en-US" sz="1200" err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6F08DF6-7A8A-D5C8-AD4B-915F7E696813}"/>
                </a:ext>
              </a:extLst>
            </p:cNvPr>
            <p:cNvSpPr txBox="1"/>
            <p:nvPr/>
          </p:nvSpPr>
          <p:spPr>
            <a:xfrm>
              <a:off x="8524570" y="6086740"/>
              <a:ext cx="1829383" cy="458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spc="200">
                  <a:latin typeface="Segoe UI" panose="020B0502040204020203" pitchFamily="34" charset="0"/>
                  <a:cs typeface="Segoe UI" panose="020B0502040204020203" pitchFamily="34" charset="0"/>
                </a:rPr>
                <a:t>ALL</a:t>
              </a:r>
              <a:endParaRPr lang="en-DK" sz="1600" spc="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E7013676-BA55-CB64-E0B1-17E2AEAB4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796" y="745828"/>
            <a:ext cx="564570" cy="5623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456882-F2C0-F347-9546-4A01C46C354F}"/>
              </a:ext>
            </a:extLst>
          </p:cNvPr>
          <p:cNvSpPr txBox="1"/>
          <p:nvPr/>
        </p:nvSpPr>
        <p:spPr>
          <a:xfrm>
            <a:off x="1381638" y="673045"/>
            <a:ext cx="8026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4242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Architecture blueprints</a:t>
            </a:r>
            <a:endParaRPr lang="en-DK" sz="4000">
              <a:solidFill>
                <a:srgbClr val="42424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6C5207-259C-CBB8-DC9D-938D72216838}"/>
              </a:ext>
            </a:extLst>
          </p:cNvPr>
          <p:cNvSpPr txBox="1"/>
          <p:nvPr/>
        </p:nvSpPr>
        <p:spPr>
          <a:xfrm>
            <a:off x="3399790" y="5825935"/>
            <a:ext cx="5392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2AAA9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Modern SQL Data Warehouse</a:t>
            </a:r>
            <a:endParaRPr lang="en-DK" sz="2800">
              <a:solidFill>
                <a:srgbClr val="2AAA9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A5903369-F1A4-7666-DA5A-593CEDBB1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208" y="3566319"/>
            <a:ext cx="2532337" cy="188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204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28986DF-ECA6-3D13-87D3-40155F2D1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95503" y="2199920"/>
            <a:ext cx="7879631" cy="345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C93B909E-AD77-BD7A-1154-3E355C060F3C}"/>
              </a:ext>
            </a:extLst>
          </p:cNvPr>
          <p:cNvGrpSpPr/>
          <p:nvPr/>
        </p:nvGrpSpPr>
        <p:grpSpPr>
          <a:xfrm>
            <a:off x="949000" y="1649944"/>
            <a:ext cx="1615398" cy="549976"/>
            <a:chOff x="8166599" y="5943600"/>
            <a:chExt cx="2187354" cy="744703"/>
          </a:xfrm>
        </p:grpSpPr>
        <p:sp>
          <p:nvSpPr>
            <p:cNvPr id="21" name="Rounded Rectangle 5">
              <a:extLst>
                <a:ext uri="{FF2B5EF4-FFF2-40B4-BE49-F238E27FC236}">
                  <a16:creationId xmlns:a16="http://schemas.microsoft.com/office/drawing/2014/main" id="{FC87B009-CE03-5D5E-E9CB-2C8E5E7E9961}"/>
                </a:ext>
              </a:extLst>
            </p:cNvPr>
            <p:cNvSpPr/>
            <p:nvPr/>
          </p:nvSpPr>
          <p:spPr>
            <a:xfrm>
              <a:off x="8166599" y="5943600"/>
              <a:ext cx="1552439" cy="744703"/>
            </a:xfrm>
            <a:prstGeom prst="roundRect">
              <a:avLst>
                <a:gd name="adj" fmla="val 9043"/>
              </a:avLst>
            </a:prstGeom>
            <a:solidFill>
              <a:schemeClr val="bg1">
                <a:lumMod val="95000"/>
              </a:schemeClr>
            </a:solidFill>
            <a:ln w="25400"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74300">
                <a:lnSpc>
                  <a:spcPct val="130000"/>
                </a:lnSpc>
              </a:pPr>
              <a:endParaRPr lang="en-US" sz="1200" err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6F08DF6-7A8A-D5C8-AD4B-915F7E696813}"/>
                </a:ext>
              </a:extLst>
            </p:cNvPr>
            <p:cNvSpPr txBox="1"/>
            <p:nvPr/>
          </p:nvSpPr>
          <p:spPr>
            <a:xfrm>
              <a:off x="8524570" y="6086740"/>
              <a:ext cx="1829383" cy="458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spc="200">
                  <a:latin typeface="Segoe UI" panose="020B0502040204020203" pitchFamily="34" charset="0"/>
                  <a:cs typeface="Segoe UI" panose="020B0502040204020203" pitchFamily="34" charset="0"/>
                </a:rPr>
                <a:t>ALL</a:t>
              </a:r>
              <a:endParaRPr lang="en-DK" sz="1600" spc="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E7013676-BA55-CB64-E0B1-17E2AEAB4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796" y="745828"/>
            <a:ext cx="564570" cy="5623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456882-F2C0-F347-9546-4A01C46C354F}"/>
              </a:ext>
            </a:extLst>
          </p:cNvPr>
          <p:cNvSpPr txBox="1"/>
          <p:nvPr/>
        </p:nvSpPr>
        <p:spPr>
          <a:xfrm>
            <a:off x="1381638" y="673045"/>
            <a:ext cx="8026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4242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Architecture blueprints</a:t>
            </a:r>
            <a:endParaRPr lang="en-DK" sz="4000">
              <a:solidFill>
                <a:srgbClr val="42424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6C5207-259C-CBB8-DC9D-938D72216838}"/>
              </a:ext>
            </a:extLst>
          </p:cNvPr>
          <p:cNvSpPr txBox="1"/>
          <p:nvPr/>
        </p:nvSpPr>
        <p:spPr>
          <a:xfrm>
            <a:off x="3399790" y="5825935"/>
            <a:ext cx="5392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2AAA9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 Lakehouse</a:t>
            </a:r>
            <a:endParaRPr lang="en-DK" sz="2800">
              <a:solidFill>
                <a:srgbClr val="2AAA9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E913DB1-F7E9-B520-4396-BC8AEA918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1755655"/>
            <a:ext cx="2407921" cy="175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335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28986DF-ECA6-3D13-87D3-40155F2D1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95503" y="2199920"/>
            <a:ext cx="7879631" cy="345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C93B909E-AD77-BD7A-1154-3E355C060F3C}"/>
              </a:ext>
            </a:extLst>
          </p:cNvPr>
          <p:cNvGrpSpPr/>
          <p:nvPr/>
        </p:nvGrpSpPr>
        <p:grpSpPr>
          <a:xfrm>
            <a:off x="949000" y="1649944"/>
            <a:ext cx="1615398" cy="549976"/>
            <a:chOff x="8166599" y="5943600"/>
            <a:chExt cx="2187354" cy="744703"/>
          </a:xfrm>
        </p:grpSpPr>
        <p:sp>
          <p:nvSpPr>
            <p:cNvPr id="21" name="Rounded Rectangle 5">
              <a:extLst>
                <a:ext uri="{FF2B5EF4-FFF2-40B4-BE49-F238E27FC236}">
                  <a16:creationId xmlns:a16="http://schemas.microsoft.com/office/drawing/2014/main" id="{FC87B009-CE03-5D5E-E9CB-2C8E5E7E9961}"/>
                </a:ext>
              </a:extLst>
            </p:cNvPr>
            <p:cNvSpPr/>
            <p:nvPr/>
          </p:nvSpPr>
          <p:spPr>
            <a:xfrm>
              <a:off x="8166599" y="5943600"/>
              <a:ext cx="1552439" cy="744703"/>
            </a:xfrm>
            <a:prstGeom prst="roundRect">
              <a:avLst>
                <a:gd name="adj" fmla="val 9043"/>
              </a:avLst>
            </a:prstGeom>
            <a:solidFill>
              <a:schemeClr val="bg1">
                <a:lumMod val="95000"/>
              </a:schemeClr>
            </a:solidFill>
            <a:ln w="25400"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74300">
                <a:lnSpc>
                  <a:spcPct val="130000"/>
                </a:lnSpc>
              </a:pPr>
              <a:endParaRPr lang="en-US" sz="1200" err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6F08DF6-7A8A-D5C8-AD4B-915F7E696813}"/>
                </a:ext>
              </a:extLst>
            </p:cNvPr>
            <p:cNvSpPr txBox="1"/>
            <p:nvPr/>
          </p:nvSpPr>
          <p:spPr>
            <a:xfrm>
              <a:off x="8524570" y="6086740"/>
              <a:ext cx="1829383" cy="458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spc="200">
                  <a:latin typeface="Segoe UI" panose="020B0502040204020203" pitchFamily="34" charset="0"/>
                  <a:cs typeface="Segoe UI" panose="020B0502040204020203" pitchFamily="34" charset="0"/>
                </a:rPr>
                <a:t>ALL</a:t>
              </a:r>
              <a:endParaRPr lang="en-DK" sz="1600" spc="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E7013676-BA55-CB64-E0B1-17E2AEAB4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796" y="745828"/>
            <a:ext cx="564570" cy="5623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456882-F2C0-F347-9546-4A01C46C354F}"/>
              </a:ext>
            </a:extLst>
          </p:cNvPr>
          <p:cNvSpPr txBox="1"/>
          <p:nvPr/>
        </p:nvSpPr>
        <p:spPr>
          <a:xfrm>
            <a:off x="1381638" y="673045"/>
            <a:ext cx="8026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4242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Architecture blueprints</a:t>
            </a:r>
            <a:endParaRPr lang="en-DK" sz="4000">
              <a:solidFill>
                <a:srgbClr val="42424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6C5207-259C-CBB8-DC9D-938D72216838}"/>
              </a:ext>
            </a:extLst>
          </p:cNvPr>
          <p:cNvSpPr txBox="1"/>
          <p:nvPr/>
        </p:nvSpPr>
        <p:spPr>
          <a:xfrm>
            <a:off x="3399790" y="5825935"/>
            <a:ext cx="53924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2AAA9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 Lakehouse</a:t>
            </a:r>
          </a:p>
          <a:p>
            <a:pPr algn="ctr"/>
            <a:r>
              <a:rPr lang="en-US" sz="2800">
                <a:solidFill>
                  <a:srgbClr val="2AAA9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+ Machine Learning Workflow </a:t>
            </a:r>
            <a:endParaRPr lang="en-DK" sz="2800">
              <a:solidFill>
                <a:srgbClr val="2AAA9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5E55BF60-903A-E4E3-043A-98043C1B3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619" y="2440890"/>
            <a:ext cx="2407921" cy="175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51CC55-BFC5-694E-A57E-CD49C27A3A72}"/>
              </a:ext>
            </a:extLst>
          </p:cNvPr>
          <p:cNvSpPr txBox="1"/>
          <p:nvPr/>
        </p:nvSpPr>
        <p:spPr>
          <a:xfrm>
            <a:off x="3399790" y="5825935"/>
            <a:ext cx="5392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2AAA9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 Lakehouse</a:t>
            </a:r>
            <a:endParaRPr lang="en-DK" sz="2800">
              <a:solidFill>
                <a:srgbClr val="2AAA9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3041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28986DF-ECA6-3D13-87D3-40155F2D1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95503" y="2199920"/>
            <a:ext cx="7879631" cy="345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C93B909E-AD77-BD7A-1154-3E355C060F3C}"/>
              </a:ext>
            </a:extLst>
          </p:cNvPr>
          <p:cNvGrpSpPr/>
          <p:nvPr/>
        </p:nvGrpSpPr>
        <p:grpSpPr>
          <a:xfrm>
            <a:off x="949000" y="1649944"/>
            <a:ext cx="1615398" cy="549976"/>
            <a:chOff x="8166599" y="5943600"/>
            <a:chExt cx="2187354" cy="744703"/>
          </a:xfrm>
        </p:grpSpPr>
        <p:sp>
          <p:nvSpPr>
            <p:cNvPr id="21" name="Rounded Rectangle 5">
              <a:extLst>
                <a:ext uri="{FF2B5EF4-FFF2-40B4-BE49-F238E27FC236}">
                  <a16:creationId xmlns:a16="http://schemas.microsoft.com/office/drawing/2014/main" id="{FC87B009-CE03-5D5E-E9CB-2C8E5E7E9961}"/>
                </a:ext>
              </a:extLst>
            </p:cNvPr>
            <p:cNvSpPr/>
            <p:nvPr/>
          </p:nvSpPr>
          <p:spPr>
            <a:xfrm>
              <a:off x="8166599" y="5943600"/>
              <a:ext cx="1552439" cy="744703"/>
            </a:xfrm>
            <a:prstGeom prst="roundRect">
              <a:avLst>
                <a:gd name="adj" fmla="val 9043"/>
              </a:avLst>
            </a:prstGeom>
            <a:solidFill>
              <a:schemeClr val="bg1">
                <a:lumMod val="95000"/>
              </a:schemeClr>
            </a:solidFill>
            <a:ln w="25400"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74300">
                <a:lnSpc>
                  <a:spcPct val="130000"/>
                </a:lnSpc>
              </a:pPr>
              <a:endParaRPr lang="en-US" sz="1200" err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6F08DF6-7A8A-D5C8-AD4B-915F7E696813}"/>
                </a:ext>
              </a:extLst>
            </p:cNvPr>
            <p:cNvSpPr txBox="1"/>
            <p:nvPr/>
          </p:nvSpPr>
          <p:spPr>
            <a:xfrm>
              <a:off x="8524570" y="6086740"/>
              <a:ext cx="1829383" cy="458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spc="200">
                  <a:latin typeface="Segoe UI" panose="020B0502040204020203" pitchFamily="34" charset="0"/>
                  <a:cs typeface="Segoe UI" panose="020B0502040204020203" pitchFamily="34" charset="0"/>
                </a:rPr>
                <a:t>ALL</a:t>
              </a:r>
              <a:endParaRPr lang="en-DK" sz="1600" spc="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E7013676-BA55-CB64-E0B1-17E2AEAB4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796" y="745828"/>
            <a:ext cx="564570" cy="5623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456882-F2C0-F347-9546-4A01C46C354F}"/>
              </a:ext>
            </a:extLst>
          </p:cNvPr>
          <p:cNvSpPr txBox="1"/>
          <p:nvPr/>
        </p:nvSpPr>
        <p:spPr>
          <a:xfrm>
            <a:off x="1381638" y="673045"/>
            <a:ext cx="8026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4242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Architecture blueprints</a:t>
            </a:r>
            <a:endParaRPr lang="en-DK" sz="4000">
              <a:solidFill>
                <a:srgbClr val="42424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5E55BF60-903A-E4E3-043A-98043C1B3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619" y="2440890"/>
            <a:ext cx="2407921" cy="175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D0B65600-EE88-00E0-095E-DBFA26C9E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500" y="3875809"/>
            <a:ext cx="7449359" cy="286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D9B069-8E30-CBCB-9C93-6E010E7E0DF9}"/>
              </a:ext>
            </a:extLst>
          </p:cNvPr>
          <p:cNvSpPr txBox="1"/>
          <p:nvPr/>
        </p:nvSpPr>
        <p:spPr>
          <a:xfrm>
            <a:off x="6880222" y="505470"/>
            <a:ext cx="53924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2AAA9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 Lakehouse</a:t>
            </a:r>
          </a:p>
          <a:p>
            <a:pPr algn="ctr"/>
            <a:r>
              <a:rPr lang="en-US" sz="2800">
                <a:solidFill>
                  <a:srgbClr val="2AAA9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+ Machine learning workflow </a:t>
            </a:r>
            <a:br>
              <a:rPr lang="en-US" sz="2800">
                <a:solidFill>
                  <a:srgbClr val="2AAA9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2800">
                <a:solidFill>
                  <a:srgbClr val="2AAA9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+ Real-Time Analytics</a:t>
            </a:r>
            <a:endParaRPr lang="en-DK" sz="2800">
              <a:solidFill>
                <a:srgbClr val="2AAA9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9389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ose-up of raised hands at office training with speaker out of focus in background">
            <a:extLst>
              <a:ext uri="{FF2B5EF4-FFF2-40B4-BE49-F238E27FC236}">
                <a16:creationId xmlns:a16="http://schemas.microsoft.com/office/drawing/2014/main" id="{2ABD5F21-0630-6E33-367F-A44B68FDA6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89"/>
          <a:stretch/>
        </p:blipFill>
        <p:spPr>
          <a:xfrm>
            <a:off x="-1" y="-1"/>
            <a:ext cx="12215813" cy="68580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A7FA8A-B992-D2C6-5A68-A4F47563493A}"/>
              </a:ext>
            </a:extLst>
          </p:cNvPr>
          <p:cNvSpPr txBox="1"/>
          <p:nvPr/>
        </p:nvSpPr>
        <p:spPr>
          <a:xfrm>
            <a:off x="266700" y="5502414"/>
            <a:ext cx="11715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effectLst>
                  <a:glow rad="292100">
                    <a:schemeClr val="bg1">
                      <a:alpha val="60000"/>
                    </a:scheme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Questions, ideas, dialogues &amp; comments</a:t>
            </a:r>
            <a:endParaRPr lang="en-DK" sz="4000" b="1" dirty="0">
              <a:effectLst>
                <a:glow rad="292100">
                  <a:schemeClr val="bg1">
                    <a:alpha val="60000"/>
                  </a:schemeClr>
                </a:glo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9002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7013676-BA55-CB64-E0B1-17E2AEAB4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796" y="745828"/>
            <a:ext cx="564570" cy="5623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456882-F2C0-F347-9546-4A01C46C354F}"/>
              </a:ext>
            </a:extLst>
          </p:cNvPr>
          <p:cNvSpPr txBox="1"/>
          <p:nvPr/>
        </p:nvSpPr>
        <p:spPr>
          <a:xfrm>
            <a:off x="1381637" y="685201"/>
            <a:ext cx="8026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4242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Presenters</a:t>
            </a:r>
            <a:endParaRPr lang="en-DK" sz="4000" dirty="0">
              <a:solidFill>
                <a:srgbClr val="42424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 descr="A person with his arms crossed&#10;&#10;Description automatically generated with medium confidence">
            <a:extLst>
              <a:ext uri="{FF2B5EF4-FFF2-40B4-BE49-F238E27FC236}">
                <a16:creationId xmlns:a16="http://schemas.microsoft.com/office/drawing/2014/main" id="{6937DF0B-7EC9-0961-D4C4-736492DAF5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0" b="98627" l="9855" r="91492">
                        <a14:foregroundMark x1="51966" y1="10012" x2="44911" y2="9810"/>
                        <a14:foregroundMark x1="90576" y1="71094" x2="91492" y2="80622"/>
                        <a14:foregroundMark x1="91492" y1="80622" x2="90468" y2="82438"/>
                        <a14:foregroundMark x1="24556" y1="91522" x2="45880" y2="91603"/>
                        <a14:foregroundMark x1="45880" y1="91603" x2="46850" y2="91401"/>
                        <a14:foregroundMark x1="71405" y1="88212" x2="64405" y2="92895"/>
                        <a14:foregroundMark x1="64405" y1="92895" x2="64567" y2="93742"/>
                        <a14:foregroundMark x1="54281" y1="92693" x2="29833" y2="94187"/>
                        <a14:foregroundMark x1="22240" y1="92168" x2="20571" y2="986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71" b="30807"/>
          <a:stretch/>
        </p:blipFill>
        <p:spPr>
          <a:xfrm>
            <a:off x="0" y="3291902"/>
            <a:ext cx="3207199" cy="3566098"/>
          </a:xfrm>
          <a:prstGeom prst="rect">
            <a:avLst/>
          </a:prstGeom>
        </p:spPr>
      </p:pic>
      <p:pic>
        <p:nvPicPr>
          <p:cNvPr id="4" name="Picture 3" descr="A person wearing a white shirt&#10;&#10;Description automatically generated with medium confidence">
            <a:extLst>
              <a:ext uri="{FF2B5EF4-FFF2-40B4-BE49-F238E27FC236}">
                <a16:creationId xmlns:a16="http://schemas.microsoft.com/office/drawing/2014/main" id="{AF0D7D25-75D5-8126-20BC-52985FBF33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620" y="3735070"/>
            <a:ext cx="2405380" cy="3122930"/>
          </a:xfrm>
          <a:prstGeom prst="rect">
            <a:avLst/>
          </a:prstGeom>
        </p:spPr>
      </p:pic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02F47-9897-A8BC-70E8-66C5C0C456E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315" y="5928330"/>
            <a:ext cx="1971675" cy="79629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3F8041-6552-EDA2-BA4C-68DB7688E015}"/>
              </a:ext>
            </a:extLst>
          </p:cNvPr>
          <p:cNvSpPr txBox="1"/>
          <p:nvPr/>
        </p:nvSpPr>
        <p:spPr>
          <a:xfrm>
            <a:off x="7090959" y="6034088"/>
            <a:ext cx="2173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pc="1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Mathias Halkjær</a:t>
            </a:r>
            <a:br>
              <a:rPr lang="en-US" sz="1600" spc="1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spc="100" dirty="0">
                <a:latin typeface="Segoe UI" panose="020B0502040204020203" pitchFamily="34" charset="0"/>
                <a:cs typeface="Segoe UI" panose="020B0502040204020203" pitchFamily="34" charset="0"/>
              </a:rPr>
              <a:t>Principal Architect</a:t>
            </a:r>
            <a:endParaRPr lang="en-DK" sz="1600" spc="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AC17C5B6-DD48-CE13-2ED5-3FA28F6A43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7" y="5731289"/>
            <a:ext cx="1971675" cy="7962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950B48-A703-7393-1C2B-47DC9261BC66}"/>
              </a:ext>
            </a:extLst>
          </p:cNvPr>
          <p:cNvSpPr txBox="1"/>
          <p:nvPr/>
        </p:nvSpPr>
        <p:spPr>
          <a:xfrm>
            <a:off x="2744247" y="6034088"/>
            <a:ext cx="2173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pc="1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Brian Bønk</a:t>
            </a:r>
            <a:br>
              <a:rPr lang="en-US" sz="1600" spc="1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spc="100" dirty="0">
                <a:latin typeface="Segoe UI" panose="020B0502040204020203" pitchFamily="34" charset="0"/>
                <a:cs typeface="Segoe UI" panose="020B0502040204020203" pitchFamily="34" charset="0"/>
              </a:rPr>
              <a:t>Principal Architect</a:t>
            </a:r>
            <a:endParaRPr lang="en-DK" sz="1600" spc="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Christian Ømand">
            <a:extLst>
              <a:ext uri="{FF2B5EF4-FFF2-40B4-BE49-F238E27FC236}">
                <a16:creationId xmlns:a16="http://schemas.microsoft.com/office/drawing/2014/main" id="{B1F05CFA-54C1-CA19-313C-901DF532E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017" y="590084"/>
            <a:ext cx="272415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ars Andersen">
            <a:extLst>
              <a:ext uri="{FF2B5EF4-FFF2-40B4-BE49-F238E27FC236}">
                <a16:creationId xmlns:a16="http://schemas.microsoft.com/office/drawing/2014/main" id="{3C7CC695-EFDD-490D-6A99-FF9A1B50E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803" y="2057916"/>
            <a:ext cx="3168000" cy="31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ofile photo of Henri Schulte">
            <a:extLst>
              <a:ext uri="{FF2B5EF4-FFF2-40B4-BE49-F238E27FC236}">
                <a16:creationId xmlns:a16="http://schemas.microsoft.com/office/drawing/2014/main" id="{1CE9C118-AB41-FDA3-A83A-A7772D53C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812" y="1343596"/>
            <a:ext cx="3168000" cy="31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294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7013676-BA55-CB64-E0B1-17E2AEAB4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796" y="745828"/>
            <a:ext cx="564570" cy="5623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456882-F2C0-F347-9546-4A01C46C354F}"/>
              </a:ext>
            </a:extLst>
          </p:cNvPr>
          <p:cNvSpPr txBox="1"/>
          <p:nvPr/>
        </p:nvSpPr>
        <p:spPr>
          <a:xfrm>
            <a:off x="1381637" y="685201"/>
            <a:ext cx="8026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4242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General</a:t>
            </a:r>
            <a:endParaRPr lang="en-DK" sz="4000" dirty="0">
              <a:solidFill>
                <a:srgbClr val="42424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 descr="A group of hands raised up&#10;&#10;Description automatically generated">
            <a:extLst>
              <a:ext uri="{FF2B5EF4-FFF2-40B4-BE49-F238E27FC236}">
                <a16:creationId xmlns:a16="http://schemas.microsoft.com/office/drawing/2014/main" id="{5CBA778B-5E8D-D0B4-17A4-56014B189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530" y="1981810"/>
            <a:ext cx="4876190" cy="4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34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7">
            <a:extLst>
              <a:ext uri="{FF2B5EF4-FFF2-40B4-BE49-F238E27FC236}">
                <a16:creationId xmlns:a16="http://schemas.microsoft.com/office/drawing/2014/main" id="{FC0487FA-605F-D2EF-C935-031152780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3825" y="2459752"/>
            <a:ext cx="1936512" cy="1928794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9F9C647D-5A6C-3975-EB02-9980D06B4003}"/>
              </a:ext>
            </a:extLst>
          </p:cNvPr>
          <p:cNvGrpSpPr/>
          <p:nvPr/>
        </p:nvGrpSpPr>
        <p:grpSpPr>
          <a:xfrm>
            <a:off x="3555302" y="3002178"/>
            <a:ext cx="843941" cy="843941"/>
            <a:chOff x="3555302" y="3002178"/>
            <a:chExt cx="843941" cy="84394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6AE8DC2-5CAC-3407-9311-C1BCB493FEC6}"/>
                </a:ext>
              </a:extLst>
            </p:cNvPr>
            <p:cNvSpPr/>
            <p:nvPr/>
          </p:nvSpPr>
          <p:spPr>
            <a:xfrm>
              <a:off x="3555302" y="3002178"/>
              <a:ext cx="843941" cy="843941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09FD03F-0B7D-48C6-48D1-E499B1425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48673" y="3195549"/>
              <a:ext cx="457200" cy="45720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E865900-31C6-5338-5623-E350E7BFC1ED}"/>
              </a:ext>
            </a:extLst>
          </p:cNvPr>
          <p:cNvGrpSpPr/>
          <p:nvPr/>
        </p:nvGrpSpPr>
        <p:grpSpPr>
          <a:xfrm>
            <a:off x="4192253" y="4524144"/>
            <a:ext cx="843941" cy="843941"/>
            <a:chOff x="4192253" y="4524144"/>
            <a:chExt cx="843941" cy="843941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C134762-7F87-BBCC-6DF6-8961FFB28BF0}"/>
                </a:ext>
              </a:extLst>
            </p:cNvPr>
            <p:cNvSpPr/>
            <p:nvPr/>
          </p:nvSpPr>
          <p:spPr>
            <a:xfrm>
              <a:off x="4192253" y="4524144"/>
              <a:ext cx="843941" cy="843941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0C2A927B-DE73-586C-00B7-51A3BF85B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4385624" y="4717515"/>
              <a:ext cx="457200" cy="4572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5B46CA1-218E-239A-7110-CBBF49B214F3}"/>
              </a:ext>
            </a:extLst>
          </p:cNvPr>
          <p:cNvGrpSpPr/>
          <p:nvPr/>
        </p:nvGrpSpPr>
        <p:grpSpPr>
          <a:xfrm>
            <a:off x="4205873" y="1480212"/>
            <a:ext cx="843941" cy="843941"/>
            <a:chOff x="4205873" y="1480212"/>
            <a:chExt cx="843941" cy="84394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E4E3CF7-4B1F-8DCA-A7FC-26D07CE98993}"/>
                </a:ext>
              </a:extLst>
            </p:cNvPr>
            <p:cNvSpPr/>
            <p:nvPr/>
          </p:nvSpPr>
          <p:spPr>
            <a:xfrm>
              <a:off x="4205873" y="1480212"/>
              <a:ext cx="843941" cy="843941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EE0A54F4-41CA-D44B-2971-731C7DB3F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4399244" y="1673583"/>
              <a:ext cx="457200" cy="45720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EF1D609-060D-788F-69B9-4BE13B8BC707}"/>
              </a:ext>
            </a:extLst>
          </p:cNvPr>
          <p:cNvGrpSpPr/>
          <p:nvPr/>
        </p:nvGrpSpPr>
        <p:grpSpPr>
          <a:xfrm>
            <a:off x="5680110" y="869829"/>
            <a:ext cx="843941" cy="843941"/>
            <a:chOff x="5680110" y="869829"/>
            <a:chExt cx="843941" cy="843941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9FEFFD1-1F4F-DD01-4394-478C7F26CA9C}"/>
                </a:ext>
              </a:extLst>
            </p:cNvPr>
            <p:cNvSpPr/>
            <p:nvPr/>
          </p:nvSpPr>
          <p:spPr>
            <a:xfrm>
              <a:off x="5680110" y="869829"/>
              <a:ext cx="843941" cy="843941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D48C8053-F6BF-D877-C984-F458E2EF6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5873481" y="1063200"/>
              <a:ext cx="457200" cy="45720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6C5C5DD-8D21-2A25-6498-B91DCF49D1E3}"/>
              </a:ext>
            </a:extLst>
          </p:cNvPr>
          <p:cNvGrpSpPr/>
          <p:nvPr/>
        </p:nvGrpSpPr>
        <p:grpSpPr>
          <a:xfrm>
            <a:off x="7792757" y="2943898"/>
            <a:ext cx="843941" cy="847239"/>
            <a:chOff x="7792757" y="2943898"/>
            <a:chExt cx="843941" cy="847239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A780A4D-C3C6-9007-6D92-D88CE892E41E}"/>
                </a:ext>
              </a:extLst>
            </p:cNvPr>
            <p:cNvSpPr/>
            <p:nvPr/>
          </p:nvSpPr>
          <p:spPr>
            <a:xfrm>
              <a:off x="7792757" y="2947196"/>
              <a:ext cx="843941" cy="843941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F11F1B9-99EB-8F52-EE60-5BC210CE7E75}"/>
                </a:ext>
              </a:extLst>
            </p:cNvPr>
            <p:cNvSpPr/>
            <p:nvPr/>
          </p:nvSpPr>
          <p:spPr>
            <a:xfrm>
              <a:off x="7792757" y="2943898"/>
              <a:ext cx="843941" cy="843941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4081452B-C61A-CF96-93E0-B1095391B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7986128" y="3140567"/>
              <a:ext cx="457200" cy="4572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4ACE405-8E9B-A15C-BB21-F7F53DDE0ACE}"/>
              </a:ext>
            </a:extLst>
          </p:cNvPr>
          <p:cNvGrpSpPr/>
          <p:nvPr/>
        </p:nvGrpSpPr>
        <p:grpSpPr>
          <a:xfrm>
            <a:off x="7172671" y="1520400"/>
            <a:ext cx="843941" cy="843941"/>
            <a:chOff x="7172671" y="1520400"/>
            <a:chExt cx="843941" cy="843941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CAE21D3-35B1-85BD-5F3C-B5AB6D4E8723}"/>
                </a:ext>
              </a:extLst>
            </p:cNvPr>
            <p:cNvSpPr/>
            <p:nvPr/>
          </p:nvSpPr>
          <p:spPr>
            <a:xfrm>
              <a:off x="7172671" y="1520400"/>
              <a:ext cx="843941" cy="843941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48034A1D-2365-9281-052B-CE947D3FD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7366042" y="1713771"/>
              <a:ext cx="457200" cy="4572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55EAB70-1346-C254-CE1E-96614A6D32E9}"/>
              </a:ext>
            </a:extLst>
          </p:cNvPr>
          <p:cNvGrpSpPr/>
          <p:nvPr/>
        </p:nvGrpSpPr>
        <p:grpSpPr>
          <a:xfrm>
            <a:off x="5667746" y="5144230"/>
            <a:ext cx="843941" cy="843941"/>
            <a:chOff x="5667746" y="5144230"/>
            <a:chExt cx="843941" cy="8439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1337245-EDD2-957F-DCFE-FB5D18F3DEDB}"/>
                </a:ext>
              </a:extLst>
            </p:cNvPr>
            <p:cNvSpPr/>
            <p:nvPr/>
          </p:nvSpPr>
          <p:spPr>
            <a:xfrm>
              <a:off x="5667746" y="5144230"/>
              <a:ext cx="843941" cy="843941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4CCB51A2-9C79-C81B-F662-999E11A44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/>
          </p:blipFill>
          <p:spPr>
            <a:xfrm>
              <a:off x="5861117" y="5337601"/>
              <a:ext cx="457200" cy="4572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6B70C40-773D-5ED0-ACA1-1334BC95ACB6}"/>
              </a:ext>
            </a:extLst>
          </p:cNvPr>
          <p:cNvGrpSpPr/>
          <p:nvPr/>
        </p:nvGrpSpPr>
        <p:grpSpPr>
          <a:xfrm>
            <a:off x="7172671" y="4480658"/>
            <a:ext cx="843941" cy="847239"/>
            <a:chOff x="7172671" y="4480658"/>
            <a:chExt cx="843941" cy="847239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4AD4C51-4263-3AA9-9772-11513A672B35}"/>
                </a:ext>
              </a:extLst>
            </p:cNvPr>
            <p:cNvSpPr/>
            <p:nvPr/>
          </p:nvSpPr>
          <p:spPr>
            <a:xfrm>
              <a:off x="7172671" y="4483956"/>
              <a:ext cx="843941" cy="843941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30BD8AC-BD64-8DE3-D8C8-643E44BF5F72}"/>
                </a:ext>
              </a:extLst>
            </p:cNvPr>
            <p:cNvGrpSpPr/>
            <p:nvPr/>
          </p:nvGrpSpPr>
          <p:grpSpPr>
            <a:xfrm>
              <a:off x="7172671" y="4480658"/>
              <a:ext cx="843941" cy="843941"/>
              <a:chOff x="7172671" y="4480658"/>
              <a:chExt cx="843941" cy="843941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7032168-570F-4957-5FF3-76EAFF0AEE6B}"/>
                  </a:ext>
                </a:extLst>
              </p:cNvPr>
              <p:cNvSpPr/>
              <p:nvPr/>
            </p:nvSpPr>
            <p:spPr>
              <a:xfrm>
                <a:off x="7172671" y="4480658"/>
                <a:ext cx="843941" cy="843941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pic>
            <p:nvPicPr>
              <p:cNvPr id="35" name="Graphic 34">
                <a:extLst>
                  <a:ext uri="{FF2B5EF4-FFF2-40B4-BE49-F238E27FC236}">
                    <a16:creationId xmlns:a16="http://schemas.microsoft.com/office/drawing/2014/main" id="{D3AC67A0-4826-89E2-ED07-B0803E535C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/>
            </p:blipFill>
            <p:spPr>
              <a:xfrm>
                <a:off x="7370707" y="4677327"/>
                <a:ext cx="447869" cy="457200"/>
              </a:xfrm>
              <a:prstGeom prst="rect">
                <a:avLst/>
              </a:prstGeom>
            </p:spPr>
          </p:pic>
        </p:grpSp>
      </p:grpSp>
      <p:pic>
        <p:nvPicPr>
          <p:cNvPr id="2" name="Picture 1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06367DA1-9B84-12A9-884E-B7BBBF3603D0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176" y="3673345"/>
            <a:ext cx="417077" cy="152177"/>
          </a:xfrm>
          <a:prstGeom prst="rect">
            <a:avLst/>
          </a:prstGeom>
        </p:spPr>
      </p:pic>
      <p:pic>
        <p:nvPicPr>
          <p:cNvPr id="3" name="Picture 2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08D4FE36-F2DC-7D0C-E5B4-DB41A55867D1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749" y="3271971"/>
            <a:ext cx="417077" cy="152177"/>
          </a:xfrm>
          <a:prstGeom prst="rect">
            <a:avLst/>
          </a:prstGeom>
        </p:spPr>
      </p:pic>
      <p:pic>
        <p:nvPicPr>
          <p:cNvPr id="4" name="Picture 3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6E7CCA5D-290C-E33A-7D0E-1FC219DFC596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251" y="3002178"/>
            <a:ext cx="417077" cy="15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31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2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7">
            <a:extLst>
              <a:ext uri="{FF2B5EF4-FFF2-40B4-BE49-F238E27FC236}">
                <a16:creationId xmlns:a16="http://schemas.microsoft.com/office/drawing/2014/main" id="{FC0487FA-605F-D2EF-C935-031152780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3825" y="2459752"/>
            <a:ext cx="1936512" cy="1928794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06AE8DC2-5CAC-3407-9311-C1BCB493FEC6}"/>
              </a:ext>
            </a:extLst>
          </p:cNvPr>
          <p:cNvSpPr/>
          <p:nvPr/>
        </p:nvSpPr>
        <p:spPr>
          <a:xfrm>
            <a:off x="3555302" y="3002178"/>
            <a:ext cx="843941" cy="843941"/>
          </a:xfrm>
          <a:prstGeom prst="ellipse">
            <a:avLst/>
          </a:prstGeom>
          <a:solidFill>
            <a:srgbClr val="F2F2F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09FD03F-0B7D-48C6-48D1-E499B1425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8673" y="3195549"/>
            <a:ext cx="457200" cy="4572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6C134762-7F87-BBCC-6DF6-8961FFB28BF0}"/>
              </a:ext>
            </a:extLst>
          </p:cNvPr>
          <p:cNvSpPr/>
          <p:nvPr/>
        </p:nvSpPr>
        <p:spPr>
          <a:xfrm>
            <a:off x="4192253" y="4524144"/>
            <a:ext cx="843941" cy="843941"/>
          </a:xfrm>
          <a:prstGeom prst="ellipse">
            <a:avLst/>
          </a:prstGeom>
          <a:solidFill>
            <a:srgbClr val="F2F2F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0C2A927B-DE73-586C-00B7-51A3BF85BE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385624" y="4717515"/>
            <a:ext cx="457200" cy="45720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0E4E3CF7-4B1F-8DCA-A7FC-26D07CE98993}"/>
              </a:ext>
            </a:extLst>
          </p:cNvPr>
          <p:cNvSpPr/>
          <p:nvPr/>
        </p:nvSpPr>
        <p:spPr>
          <a:xfrm>
            <a:off x="4205873" y="1480212"/>
            <a:ext cx="843941" cy="843941"/>
          </a:xfrm>
          <a:prstGeom prst="ellipse">
            <a:avLst/>
          </a:prstGeom>
          <a:solidFill>
            <a:srgbClr val="F2F2F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EE0A54F4-41CA-D44B-2971-731C7DB3F1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399244" y="1673583"/>
            <a:ext cx="457200" cy="457200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89FEFFD1-1F4F-DD01-4394-478C7F26CA9C}"/>
              </a:ext>
            </a:extLst>
          </p:cNvPr>
          <p:cNvSpPr/>
          <p:nvPr/>
        </p:nvSpPr>
        <p:spPr>
          <a:xfrm>
            <a:off x="5680110" y="869829"/>
            <a:ext cx="843941" cy="843941"/>
          </a:xfrm>
          <a:prstGeom prst="ellipse">
            <a:avLst/>
          </a:prstGeom>
          <a:solidFill>
            <a:srgbClr val="F2F2F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D48C8053-F6BF-D877-C984-F458E2EF64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873481" y="1063200"/>
            <a:ext cx="457200" cy="457200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BA780A4D-C3C6-9007-6D92-D88CE892E41E}"/>
              </a:ext>
            </a:extLst>
          </p:cNvPr>
          <p:cNvSpPr/>
          <p:nvPr/>
        </p:nvSpPr>
        <p:spPr>
          <a:xfrm>
            <a:off x="7792757" y="2947196"/>
            <a:ext cx="843941" cy="843941"/>
          </a:xfrm>
          <a:prstGeom prst="ellipse">
            <a:avLst/>
          </a:prstGeom>
          <a:solidFill>
            <a:srgbClr val="F2F2F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F11F1B9-99EB-8F52-EE60-5BC210CE7E75}"/>
              </a:ext>
            </a:extLst>
          </p:cNvPr>
          <p:cNvSpPr/>
          <p:nvPr/>
        </p:nvSpPr>
        <p:spPr>
          <a:xfrm>
            <a:off x="7792757" y="2943898"/>
            <a:ext cx="843941" cy="843941"/>
          </a:xfrm>
          <a:prstGeom prst="ellipse">
            <a:avLst/>
          </a:prstGeom>
          <a:solidFill>
            <a:srgbClr val="F2F2F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4081452B-C61A-CF96-93E0-B1095391B02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986128" y="3140567"/>
            <a:ext cx="457200" cy="457200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4CAE21D3-35B1-85BD-5F3C-B5AB6D4E8723}"/>
              </a:ext>
            </a:extLst>
          </p:cNvPr>
          <p:cNvSpPr/>
          <p:nvPr/>
        </p:nvSpPr>
        <p:spPr>
          <a:xfrm>
            <a:off x="7172671" y="1520400"/>
            <a:ext cx="843941" cy="843941"/>
          </a:xfrm>
          <a:prstGeom prst="ellipse">
            <a:avLst/>
          </a:prstGeom>
          <a:solidFill>
            <a:srgbClr val="F2F2F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48034A1D-2365-9281-052B-CE947D3FD68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7366042" y="1713771"/>
            <a:ext cx="457200" cy="457200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B1337245-EDD2-957F-DCFE-FB5D18F3DEDB}"/>
              </a:ext>
            </a:extLst>
          </p:cNvPr>
          <p:cNvSpPr/>
          <p:nvPr/>
        </p:nvSpPr>
        <p:spPr>
          <a:xfrm>
            <a:off x="5667746" y="5144230"/>
            <a:ext cx="843941" cy="843941"/>
          </a:xfrm>
          <a:prstGeom prst="ellipse">
            <a:avLst/>
          </a:prstGeom>
          <a:solidFill>
            <a:srgbClr val="F2F2F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4CCB51A2-9C79-C81B-F662-999E11A4481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5861117" y="5337601"/>
            <a:ext cx="457200" cy="457200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54AD4C51-4263-3AA9-9772-11513A672B35}"/>
              </a:ext>
            </a:extLst>
          </p:cNvPr>
          <p:cNvSpPr/>
          <p:nvPr/>
        </p:nvSpPr>
        <p:spPr>
          <a:xfrm>
            <a:off x="7172671" y="4483956"/>
            <a:ext cx="843941" cy="843941"/>
          </a:xfrm>
          <a:prstGeom prst="ellipse">
            <a:avLst/>
          </a:prstGeom>
          <a:solidFill>
            <a:srgbClr val="F2F2F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7032168-570F-4957-5FF3-76EAFF0AEE6B}"/>
              </a:ext>
            </a:extLst>
          </p:cNvPr>
          <p:cNvSpPr/>
          <p:nvPr/>
        </p:nvSpPr>
        <p:spPr>
          <a:xfrm>
            <a:off x="7172671" y="4480658"/>
            <a:ext cx="843941" cy="843941"/>
          </a:xfrm>
          <a:prstGeom prst="ellipse">
            <a:avLst/>
          </a:prstGeom>
          <a:solidFill>
            <a:srgbClr val="F2F2F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D3AC67A0-4826-89E2-ED07-B0803E535C8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7370707" y="4677327"/>
            <a:ext cx="44786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50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67450063-55A1-EAB3-C0C5-DF3B477A4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796" y="745232"/>
            <a:ext cx="564570" cy="5635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8F0B36-A50B-809F-7A17-D9C6D0D8E9D2}"/>
              </a:ext>
            </a:extLst>
          </p:cNvPr>
          <p:cNvSpPr txBox="1"/>
          <p:nvPr/>
        </p:nvSpPr>
        <p:spPr>
          <a:xfrm>
            <a:off x="1381638" y="673045"/>
            <a:ext cx="6352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Segoe UI" panose="020B0502040204020203" pitchFamily="34" charset="0"/>
                <a:cs typeface="Segoe UI" panose="020B0502040204020203" pitchFamily="34" charset="0"/>
              </a:rPr>
              <a:t>Microsoft Fabric</a:t>
            </a:r>
            <a:endParaRPr lang="en-DK" sz="4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Rounded Rectangle 5">
            <a:extLst>
              <a:ext uri="{FF2B5EF4-FFF2-40B4-BE49-F238E27FC236}">
                <a16:creationId xmlns:a16="http://schemas.microsoft.com/office/drawing/2014/main" id="{897439BC-401C-622D-A642-50E186D4E3DE}"/>
              </a:ext>
            </a:extLst>
          </p:cNvPr>
          <p:cNvSpPr/>
          <p:nvPr/>
        </p:nvSpPr>
        <p:spPr>
          <a:xfrm>
            <a:off x="8485807" y="1870611"/>
            <a:ext cx="1492468" cy="2200611"/>
          </a:xfrm>
          <a:prstGeom prst="roundRect">
            <a:avLst>
              <a:gd name="adj" fmla="val 9043"/>
            </a:avLst>
          </a:prstGeom>
          <a:solidFill>
            <a:schemeClr val="bg1">
              <a:lumMod val="95000"/>
            </a:schemeClr>
          </a:solidFill>
          <a:ln w="2540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74300">
              <a:lnSpc>
                <a:spcPct val="130000"/>
              </a:lnSpc>
            </a:pPr>
            <a:endParaRPr lang="en-US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69B7B98A-4924-C6A7-7CF1-1F3FFA3E2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760524" y="2321599"/>
            <a:ext cx="943033" cy="943033"/>
          </a:xfrm>
          <a:prstGeom prst="rect">
            <a:avLst/>
          </a:prstGeom>
        </p:spPr>
      </p:pic>
      <p:sp>
        <p:nvSpPr>
          <p:cNvPr id="21" name="Rounded Rectangle 5">
            <a:extLst>
              <a:ext uri="{FF2B5EF4-FFF2-40B4-BE49-F238E27FC236}">
                <a16:creationId xmlns:a16="http://schemas.microsoft.com/office/drawing/2014/main" id="{60D19BE7-FC20-50F8-587C-5DFA00346F1C}"/>
              </a:ext>
            </a:extLst>
          </p:cNvPr>
          <p:cNvSpPr/>
          <p:nvPr/>
        </p:nvSpPr>
        <p:spPr>
          <a:xfrm>
            <a:off x="571632" y="1870611"/>
            <a:ext cx="1492468" cy="2200611"/>
          </a:xfrm>
          <a:prstGeom prst="roundRect">
            <a:avLst>
              <a:gd name="adj" fmla="val 9043"/>
            </a:avLst>
          </a:prstGeom>
          <a:solidFill>
            <a:schemeClr val="bg1">
              <a:lumMod val="95000"/>
            </a:schemeClr>
          </a:solidFill>
          <a:ln w="2540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74300">
              <a:lnSpc>
                <a:spcPct val="130000"/>
              </a:lnSpc>
            </a:pPr>
            <a:endParaRPr lang="en-US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Rounded Rectangle 5">
            <a:extLst>
              <a:ext uri="{FF2B5EF4-FFF2-40B4-BE49-F238E27FC236}">
                <a16:creationId xmlns:a16="http://schemas.microsoft.com/office/drawing/2014/main" id="{824229A3-052A-DEBD-5A73-906A544D906A}"/>
              </a:ext>
            </a:extLst>
          </p:cNvPr>
          <p:cNvSpPr/>
          <p:nvPr/>
        </p:nvSpPr>
        <p:spPr>
          <a:xfrm>
            <a:off x="2154467" y="1870611"/>
            <a:ext cx="1492468" cy="2200611"/>
          </a:xfrm>
          <a:prstGeom prst="roundRect">
            <a:avLst>
              <a:gd name="adj" fmla="val 9043"/>
            </a:avLst>
          </a:prstGeom>
          <a:solidFill>
            <a:schemeClr val="bg1">
              <a:lumMod val="95000"/>
            </a:schemeClr>
          </a:solidFill>
          <a:ln w="2540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74300">
              <a:lnSpc>
                <a:spcPct val="130000"/>
              </a:lnSpc>
            </a:pPr>
            <a:endParaRPr lang="en-US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Rounded Rectangle 5">
            <a:extLst>
              <a:ext uri="{FF2B5EF4-FFF2-40B4-BE49-F238E27FC236}">
                <a16:creationId xmlns:a16="http://schemas.microsoft.com/office/drawing/2014/main" id="{0BF412D0-ADEF-ED1D-A454-8374304D4993}"/>
              </a:ext>
            </a:extLst>
          </p:cNvPr>
          <p:cNvSpPr/>
          <p:nvPr/>
        </p:nvSpPr>
        <p:spPr>
          <a:xfrm>
            <a:off x="3737302" y="1870611"/>
            <a:ext cx="1492468" cy="2200611"/>
          </a:xfrm>
          <a:prstGeom prst="roundRect">
            <a:avLst>
              <a:gd name="adj" fmla="val 9043"/>
            </a:avLst>
          </a:prstGeom>
          <a:solidFill>
            <a:schemeClr val="bg1">
              <a:lumMod val="95000"/>
            </a:schemeClr>
          </a:solidFill>
          <a:ln w="2540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74300">
              <a:lnSpc>
                <a:spcPct val="130000"/>
              </a:lnSpc>
            </a:pPr>
            <a:endParaRPr lang="en-US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Rounded Rectangle 5">
            <a:extLst>
              <a:ext uri="{FF2B5EF4-FFF2-40B4-BE49-F238E27FC236}">
                <a16:creationId xmlns:a16="http://schemas.microsoft.com/office/drawing/2014/main" id="{89F8C044-557A-320F-6307-48C8D6EE5697}"/>
              </a:ext>
            </a:extLst>
          </p:cNvPr>
          <p:cNvSpPr/>
          <p:nvPr/>
        </p:nvSpPr>
        <p:spPr>
          <a:xfrm>
            <a:off x="5320137" y="1870611"/>
            <a:ext cx="1492468" cy="2200611"/>
          </a:xfrm>
          <a:prstGeom prst="roundRect">
            <a:avLst>
              <a:gd name="adj" fmla="val 9043"/>
            </a:avLst>
          </a:prstGeom>
          <a:solidFill>
            <a:schemeClr val="bg1">
              <a:lumMod val="95000"/>
            </a:schemeClr>
          </a:solidFill>
          <a:ln w="2540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74300">
              <a:lnSpc>
                <a:spcPct val="130000"/>
              </a:lnSpc>
            </a:pPr>
            <a:endParaRPr lang="en-US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Rounded Rectangle 5">
            <a:extLst>
              <a:ext uri="{FF2B5EF4-FFF2-40B4-BE49-F238E27FC236}">
                <a16:creationId xmlns:a16="http://schemas.microsoft.com/office/drawing/2014/main" id="{59914921-1312-E184-DE54-94FF1E1E8A06}"/>
              </a:ext>
            </a:extLst>
          </p:cNvPr>
          <p:cNvSpPr/>
          <p:nvPr/>
        </p:nvSpPr>
        <p:spPr>
          <a:xfrm>
            <a:off x="6902972" y="1870611"/>
            <a:ext cx="1492468" cy="2200611"/>
          </a:xfrm>
          <a:prstGeom prst="roundRect">
            <a:avLst>
              <a:gd name="adj" fmla="val 9043"/>
            </a:avLst>
          </a:prstGeom>
          <a:solidFill>
            <a:schemeClr val="bg1">
              <a:lumMod val="95000"/>
            </a:schemeClr>
          </a:solidFill>
          <a:ln w="2540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74300">
              <a:lnSpc>
                <a:spcPct val="130000"/>
              </a:lnSpc>
            </a:pPr>
            <a:endParaRPr lang="en-US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Rounded Rectangle 5">
            <a:extLst>
              <a:ext uri="{FF2B5EF4-FFF2-40B4-BE49-F238E27FC236}">
                <a16:creationId xmlns:a16="http://schemas.microsoft.com/office/drawing/2014/main" id="{A3B4DC74-E4FB-5E37-F0D4-33DD0CF83776}"/>
              </a:ext>
            </a:extLst>
          </p:cNvPr>
          <p:cNvSpPr/>
          <p:nvPr/>
        </p:nvSpPr>
        <p:spPr>
          <a:xfrm>
            <a:off x="10068642" y="1870611"/>
            <a:ext cx="1492468" cy="2200611"/>
          </a:xfrm>
          <a:prstGeom prst="roundRect">
            <a:avLst>
              <a:gd name="adj" fmla="val 9043"/>
            </a:avLst>
          </a:prstGeom>
          <a:solidFill>
            <a:schemeClr val="bg1">
              <a:lumMod val="95000"/>
            </a:schemeClr>
          </a:solidFill>
          <a:ln w="2540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74300">
              <a:lnSpc>
                <a:spcPct val="130000"/>
              </a:lnSpc>
            </a:pPr>
            <a:endParaRPr lang="en-US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Rounded Rectangle 5">
            <a:extLst>
              <a:ext uri="{FF2B5EF4-FFF2-40B4-BE49-F238E27FC236}">
                <a16:creationId xmlns:a16="http://schemas.microsoft.com/office/drawing/2014/main" id="{F7D6B1BD-7776-1C37-4BA1-455BA4A21036}"/>
              </a:ext>
            </a:extLst>
          </p:cNvPr>
          <p:cNvSpPr/>
          <p:nvPr/>
        </p:nvSpPr>
        <p:spPr>
          <a:xfrm>
            <a:off x="544598" y="4159454"/>
            <a:ext cx="11016509" cy="1474816"/>
          </a:xfrm>
          <a:prstGeom prst="roundRect">
            <a:avLst>
              <a:gd name="adj" fmla="val 9043"/>
            </a:avLst>
          </a:prstGeom>
          <a:solidFill>
            <a:schemeClr val="bg1">
              <a:lumMod val="95000"/>
            </a:schemeClr>
          </a:solidFill>
          <a:ln w="2540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74300">
              <a:lnSpc>
                <a:spcPct val="130000"/>
              </a:lnSpc>
            </a:pPr>
            <a:endParaRPr lang="en-US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B15D3BC-0673-4AE2-927A-C6B08FBE20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24483" y="4252104"/>
            <a:ext cx="943033" cy="96268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E890C7B3-A4CC-5443-A6F3-E8EC23980C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343359" y="2321599"/>
            <a:ext cx="943033" cy="943033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C9BA4BCF-8754-4F5B-18F8-7F2793C1B3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7262561" y="2321599"/>
            <a:ext cx="943033" cy="943033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9408773F-EF29-C083-02FB-40D3CBB485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5624483" y="2321599"/>
            <a:ext cx="943033" cy="943033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002FAEA6-B191-2231-0F0A-2D25E209477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4006524" y="2321599"/>
            <a:ext cx="943033" cy="943033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B4D829AC-FE53-1667-323C-F758D45AEF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2434380" y="2321599"/>
            <a:ext cx="943033" cy="943033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745C1C2E-04BE-3476-ADB6-DAAD044362E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846349" y="2321599"/>
            <a:ext cx="943033" cy="94303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BD12403-A0F3-3731-E04B-BC3905DD5545}"/>
              </a:ext>
            </a:extLst>
          </p:cNvPr>
          <p:cNvSpPr txBox="1"/>
          <p:nvPr/>
        </p:nvSpPr>
        <p:spPr>
          <a:xfrm>
            <a:off x="571632" y="3358472"/>
            <a:ext cx="149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11786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 Factory</a:t>
            </a:r>
            <a:endParaRPr lang="en-DK" sz="1200">
              <a:solidFill>
                <a:srgbClr val="117865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E6AD6B2-2FC0-D837-A678-68C2EBF8AC36}"/>
              </a:ext>
            </a:extLst>
          </p:cNvPr>
          <p:cNvSpPr txBox="1"/>
          <p:nvPr/>
        </p:nvSpPr>
        <p:spPr>
          <a:xfrm>
            <a:off x="2154467" y="3358472"/>
            <a:ext cx="1492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11786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 Data Engineering</a:t>
            </a:r>
            <a:endParaRPr lang="en-DK" sz="1200">
              <a:solidFill>
                <a:srgbClr val="117865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A3857FA-3819-7780-220B-A1A8EAC28EB3}"/>
              </a:ext>
            </a:extLst>
          </p:cNvPr>
          <p:cNvSpPr txBox="1"/>
          <p:nvPr/>
        </p:nvSpPr>
        <p:spPr>
          <a:xfrm>
            <a:off x="3731806" y="3358472"/>
            <a:ext cx="1492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11786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 Data Warehouse</a:t>
            </a:r>
            <a:endParaRPr lang="en-DK" sz="1200">
              <a:solidFill>
                <a:srgbClr val="117865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C7039C7-7782-2D29-DCB0-AA75BF6824FD}"/>
              </a:ext>
            </a:extLst>
          </p:cNvPr>
          <p:cNvSpPr txBox="1"/>
          <p:nvPr/>
        </p:nvSpPr>
        <p:spPr>
          <a:xfrm>
            <a:off x="5309145" y="3358472"/>
            <a:ext cx="1492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11786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 Data Science</a:t>
            </a:r>
            <a:endParaRPr lang="en-DK" sz="1200">
              <a:solidFill>
                <a:srgbClr val="117865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AC0B1FF-160B-22EC-DF83-D01E8C6045BB}"/>
              </a:ext>
            </a:extLst>
          </p:cNvPr>
          <p:cNvSpPr txBox="1"/>
          <p:nvPr/>
        </p:nvSpPr>
        <p:spPr>
          <a:xfrm>
            <a:off x="6902972" y="3358472"/>
            <a:ext cx="1492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11786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 Real-Time Analytics</a:t>
            </a:r>
            <a:endParaRPr lang="en-DK" sz="1200">
              <a:solidFill>
                <a:srgbClr val="117865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AED9F16-DF32-96D6-17B5-F055010B1BFB}"/>
              </a:ext>
            </a:extLst>
          </p:cNvPr>
          <p:cNvSpPr txBox="1"/>
          <p:nvPr/>
        </p:nvSpPr>
        <p:spPr>
          <a:xfrm>
            <a:off x="8485807" y="3358472"/>
            <a:ext cx="149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11786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 BI</a:t>
            </a:r>
            <a:endParaRPr lang="en-DK" sz="1200">
              <a:solidFill>
                <a:srgbClr val="117865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83B1579-63DB-A28D-B9D9-353FE4E99071}"/>
              </a:ext>
            </a:extLst>
          </p:cNvPr>
          <p:cNvSpPr txBox="1"/>
          <p:nvPr/>
        </p:nvSpPr>
        <p:spPr>
          <a:xfrm>
            <a:off x="10037533" y="3358472"/>
            <a:ext cx="1492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11786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 Activator (coming soon)</a:t>
            </a:r>
            <a:endParaRPr lang="en-DK" sz="1200">
              <a:solidFill>
                <a:srgbClr val="117865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C88E8A2-6708-A942-F2D5-9D3573CF63FD}"/>
              </a:ext>
            </a:extLst>
          </p:cNvPr>
          <p:cNvSpPr txBox="1"/>
          <p:nvPr/>
        </p:nvSpPr>
        <p:spPr>
          <a:xfrm>
            <a:off x="5320137" y="5206649"/>
            <a:ext cx="149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11786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OneLake</a:t>
            </a:r>
            <a:endParaRPr lang="en-DK" sz="1200">
              <a:solidFill>
                <a:srgbClr val="117865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72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3F86A1C-A4D8-E5F0-4B33-94A5B0A00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40622"/>
            <a:ext cx="12192001" cy="689862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7450063-55A1-EAB3-C0C5-DF3B477A45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5908" y="6353762"/>
            <a:ext cx="177171" cy="1768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8F0B36-A50B-809F-7A17-D9C6D0D8E9D2}"/>
              </a:ext>
            </a:extLst>
          </p:cNvPr>
          <p:cNvSpPr txBox="1"/>
          <p:nvPr/>
        </p:nvSpPr>
        <p:spPr>
          <a:xfrm>
            <a:off x="5133351" y="673692"/>
            <a:ext cx="63524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75"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Fabric</a:t>
            </a:r>
            <a:endParaRPr lang="en-DK" sz="2475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69B7B98A-4924-C6A7-7CF1-1F3FFA3E23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2043855" y="2294365"/>
            <a:ext cx="540000" cy="540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C9BA4BCF-8754-4F5B-18F8-7F2793C1B3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780294" y="4152259"/>
            <a:ext cx="540000" cy="5400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9408773F-EF29-C083-02FB-40D3CBB485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0050004" y="2294365"/>
            <a:ext cx="540000" cy="5400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002FAEA6-B191-2231-0F0A-2D25E20947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2043855" y="4152259"/>
            <a:ext cx="540000" cy="5400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B4D829AC-FE53-1667-323C-F758D45AEF8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7350682" y="2294365"/>
            <a:ext cx="540000" cy="5400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745C1C2E-04BE-3476-ADB6-DAAD044362E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4750230" y="22943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9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0F141D-FCF0-9D8A-33A8-1864B86F9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177" y="4108675"/>
            <a:ext cx="3836183" cy="156866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7013676-BA55-CB64-E0B1-17E2AEAB4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48796" y="744703"/>
            <a:ext cx="564570" cy="5645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456882-F2C0-F347-9546-4A01C46C354F}"/>
              </a:ext>
            </a:extLst>
          </p:cNvPr>
          <p:cNvSpPr txBox="1"/>
          <p:nvPr/>
        </p:nvSpPr>
        <p:spPr>
          <a:xfrm>
            <a:off x="1381637" y="673045"/>
            <a:ext cx="8749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4242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will happen to Azure Synapse?</a:t>
            </a:r>
            <a:endParaRPr lang="en-DK" sz="4000">
              <a:solidFill>
                <a:srgbClr val="42424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Billede 14" descr="Et billede, der indeholder tekst, skærmbillede, Font/skrifttype, nummer/tal&#10;&#10;Automatisk genereret beskrivelse">
            <a:extLst>
              <a:ext uri="{FF2B5EF4-FFF2-40B4-BE49-F238E27FC236}">
                <a16:creationId xmlns:a16="http://schemas.microsoft.com/office/drawing/2014/main" id="{44A50D2C-C1D0-A446-E6D9-7B15D7E7BE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374" y="2318554"/>
            <a:ext cx="7881358" cy="40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522868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564</Words>
  <Application>Microsoft Office PowerPoint</Application>
  <PresentationFormat>Widescreen</PresentationFormat>
  <Paragraphs>134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Calibri</vt:lpstr>
      <vt:lpstr>Calibri Light</vt:lpstr>
      <vt:lpstr>Segoe UI</vt:lpstr>
      <vt:lpstr>Segoe UI Light</vt:lpstr>
      <vt:lpstr>Segoe UI Semibold</vt:lpstr>
      <vt:lpstr>Segoe UI Semilight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Mathias Halkjær</dc:creator>
  <cp:lastModifiedBy>Mathias Halkjær</cp:lastModifiedBy>
  <cp:revision>1</cp:revision>
  <dcterms:created xsi:type="dcterms:W3CDTF">2023-09-04T07:22:20Z</dcterms:created>
  <dcterms:modified xsi:type="dcterms:W3CDTF">2023-09-04T07:44:16Z</dcterms:modified>
</cp:coreProperties>
</file>